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2" r:id="rId2"/>
    <p:sldId id="261" r:id="rId3"/>
    <p:sldId id="277" r:id="rId4"/>
    <p:sldId id="278" r:id="rId5"/>
    <p:sldId id="279" r:id="rId6"/>
    <p:sldId id="281" r:id="rId7"/>
    <p:sldId id="263" r:id="rId8"/>
    <p:sldId id="257" r:id="rId9"/>
    <p:sldId id="258" r:id="rId10"/>
    <p:sldId id="259" r:id="rId11"/>
    <p:sldId id="264" r:id="rId12"/>
    <p:sldId id="265" r:id="rId13"/>
    <p:sldId id="267" r:id="rId14"/>
    <p:sldId id="266" r:id="rId15"/>
    <p:sldId id="269" r:id="rId16"/>
    <p:sldId id="268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80" r:id="rId2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B7D23"/>
    <a:srgbClr val="4E95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6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74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26107B-4738-2A21-E155-11F9C1833A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BC4C343-1359-A36D-1A05-5AB9A1C839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FE619BC-3546-700B-5535-17BD678D29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ADDAC0-8B2A-4791-8C90-3F87A8AB2F0A}" type="datetimeFigureOut">
              <a:rPr lang="ko-KR" altLang="en-US" smtClean="0"/>
              <a:t>2025-04-03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CDFC599-DA09-1A54-7FA4-91DC18CCBF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47A515A-4740-16D0-2A17-28445DAF8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7C36A-00F9-4032-986A-5E20F6B5C3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89668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1D46C7-E8E3-9573-75EA-466F24944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B1EC695-2266-7D1B-B72B-B0D24D7232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689D47F-B434-5C36-A609-DC66259E57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ADDAC0-8B2A-4791-8C90-3F87A8AB2F0A}" type="datetimeFigureOut">
              <a:rPr lang="ko-KR" altLang="en-US" smtClean="0"/>
              <a:t>2025-04-03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67F14A8-47FF-97D7-1041-A604028100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2464150-C30D-CEE3-F9E5-843F80377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7C36A-00F9-4032-986A-5E20F6B5C3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18658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0AF5686-4C43-06D7-168C-A5B764DB9F1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E7F49F1-1480-6FAA-89E4-416FB17C46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C84923F-9B91-7656-6BCE-D15AEC0305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ADDAC0-8B2A-4791-8C90-3F87A8AB2F0A}" type="datetimeFigureOut">
              <a:rPr lang="ko-KR" altLang="en-US" smtClean="0"/>
              <a:t>2025-04-03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FF2C016-E793-631F-974A-FA83D2C11D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B982AB3-6B2F-E497-2E22-F43BD0F9C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7C36A-00F9-4032-986A-5E20F6B5C3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23674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2298B3-538A-0A70-872A-F34BD83BD5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C1CE030-5839-652A-EFD9-8D489DCB1D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A15BFC1-36E2-D7AE-7E4F-B057036723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ADDAC0-8B2A-4791-8C90-3F87A8AB2F0A}" type="datetimeFigureOut">
              <a:rPr lang="ko-KR" altLang="en-US" smtClean="0"/>
              <a:t>2025-04-03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8DEB68D-3260-0376-7387-1E98B092A3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27DC50A-007D-C411-6531-6A0F65A856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7C36A-00F9-4032-986A-5E20F6B5C3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999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6C2628-CCEA-B590-954A-8DA2AACF6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ABCFBE8-8358-F17A-754A-386ACCE5B2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240D657-5B0F-F8F2-34D8-8CA805B84A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ADDAC0-8B2A-4791-8C90-3F87A8AB2F0A}" type="datetimeFigureOut">
              <a:rPr lang="ko-KR" altLang="en-US" smtClean="0"/>
              <a:t>2025-04-03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4E1A322-D4CD-8EC0-5A31-34E8608B2F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AEF80F3-1B42-908F-E328-40D68942CC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7C36A-00F9-4032-986A-5E20F6B5C3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20794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4D5EE4-CBC0-9FB4-6FE1-4B8CBA918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334CB5B-1EC3-3AF6-3091-E82C2BC215B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2EC440E-64AA-BAEF-A67E-C7480C9DD0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0C8E3D0-E828-4FA2-E105-06DA604479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ADDAC0-8B2A-4791-8C90-3F87A8AB2F0A}" type="datetimeFigureOut">
              <a:rPr lang="ko-KR" altLang="en-US" smtClean="0"/>
              <a:t>2025-04-03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43843E6-14CD-9600-FC4F-9D2A1CBC2A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2977E6B-57E3-961B-DDF3-0E5A46CEFF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7C36A-00F9-4032-986A-5E20F6B5C3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67944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40B454-CDA7-0029-F0CB-39995278D4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2C0DB60-D836-8BA9-64AE-156DE510BF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F9F720D-151C-72AA-E131-185A6F346F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875E024-414A-AFEB-6AA6-7297364DB9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9D1F70F-FC8D-038C-57B0-D010114F9F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B770406-306A-C8CE-44A0-E42318F8D3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ADDAC0-8B2A-4791-8C90-3F87A8AB2F0A}" type="datetimeFigureOut">
              <a:rPr lang="ko-KR" altLang="en-US" smtClean="0"/>
              <a:t>2025-04-03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328BFFB-B463-CD3E-3B56-D9DA1AB2FA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71CD4D3-D07F-9619-5E7A-056B20C56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7C36A-00F9-4032-986A-5E20F6B5C3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10743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2FF070-26E9-EB6A-65EB-E66C64AD0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FC420D6-C464-0C68-188C-3A15F0FF7E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ADDAC0-8B2A-4791-8C90-3F87A8AB2F0A}" type="datetimeFigureOut">
              <a:rPr lang="ko-KR" altLang="en-US" smtClean="0"/>
              <a:t>2025-04-03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EC6B70D-E634-C1E6-FD92-26160A447A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DF5AD7D-7C47-688A-F4E7-A32EF9ECDC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7C36A-00F9-4032-986A-5E20F6B5C3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7016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E4BA9BF-B846-B73D-4EA0-F98A9CB261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ADDAC0-8B2A-4791-8C90-3F87A8AB2F0A}" type="datetimeFigureOut">
              <a:rPr lang="ko-KR" altLang="en-US" smtClean="0"/>
              <a:t>2025-04-03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586DAF0-5B0A-6C5A-E2E9-F10C94EA08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27E9F0-A162-80B9-9454-F35BF0477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7C36A-00F9-4032-986A-5E20F6B5C3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71563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F27BF9-DB6E-10AF-F3A9-DEE07C964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C6E3A21-3EDB-FFBD-59C4-BA18DB5118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5DA1F3F-937F-57AB-DF50-45E2F1A131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F997F96-778F-188A-579F-3C9AA9FA34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ADDAC0-8B2A-4791-8C90-3F87A8AB2F0A}" type="datetimeFigureOut">
              <a:rPr lang="ko-KR" altLang="en-US" smtClean="0"/>
              <a:t>2025-04-03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840FE05-CC73-F5F7-D41F-CF78DB8DF4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743A3ED-5CAC-662F-1FD8-D23F88FEB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7C36A-00F9-4032-986A-5E20F6B5C3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62479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796078-13CD-FC25-F383-CA395214E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949DB5C-2BE7-BD77-119F-B5EE3490A8B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DAAB60D-6C52-4CCE-D442-592EA73141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7537A28-0096-11E6-5A03-8EC3A23052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ADDAC0-8B2A-4791-8C90-3F87A8AB2F0A}" type="datetimeFigureOut">
              <a:rPr lang="ko-KR" altLang="en-US" smtClean="0"/>
              <a:t>2025-04-03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0745A23-CB4B-BE6F-9F27-79ABEE460D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06A80FE-33F4-9D47-686D-1C01DD18D3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7C36A-00F9-4032-986A-5E20F6B5C3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42784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2D6C91A-605B-B254-8534-77796BD08A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884FAA3-F222-DF6E-B6AB-DDF730EE3F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8990648-065B-4896-4109-48ED5B1AD70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DADDAC0-8B2A-4791-8C90-3F87A8AB2F0A}" type="datetimeFigureOut">
              <a:rPr lang="ko-KR" altLang="en-US" smtClean="0"/>
              <a:t>2025-04-03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CB6B9F6-7D4B-DE82-813A-C8FFE95018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8689FB9-C451-BE16-E7C5-DDD03AB27B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9D7C36A-00F9-4032-986A-5E20F6B5C3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73709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7CB6E6-2085-921D-D7B8-0718993AA35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신규 </a:t>
            </a:r>
            <a:r>
              <a:rPr lang="en-US" altLang="ko-KR" dirty="0"/>
              <a:t>UI</a:t>
            </a:r>
            <a:endParaRPr lang="ko-KR" altLang="en-US" dirty="0"/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54C5BC58-E8E7-8ED1-F7AE-2C9ED486FB2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85221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F4AD53-8171-4C3E-2B13-1C870E73D7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C01EEB2-1340-CC87-0992-B0CF037634AC}"/>
              </a:ext>
            </a:extLst>
          </p:cNvPr>
          <p:cNvSpPr txBox="1"/>
          <p:nvPr/>
        </p:nvSpPr>
        <p:spPr>
          <a:xfrm>
            <a:off x="192157" y="132521"/>
            <a:ext cx="21932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의뢰 선택</a:t>
            </a:r>
          </a:p>
        </p:txBody>
      </p:sp>
      <p:sp>
        <p:nvSpPr>
          <p:cNvPr id="3" name="두루마리 모양: 세로로 말림 2">
            <a:extLst>
              <a:ext uri="{FF2B5EF4-FFF2-40B4-BE49-F238E27FC236}">
                <a16:creationId xmlns:a16="http://schemas.microsoft.com/office/drawing/2014/main" id="{C0C34129-EEF5-29A8-B81E-580B081C5BA0}"/>
              </a:ext>
            </a:extLst>
          </p:cNvPr>
          <p:cNvSpPr/>
          <p:nvPr/>
        </p:nvSpPr>
        <p:spPr>
          <a:xfrm rot="16200000">
            <a:off x="3083120" y="-2158117"/>
            <a:ext cx="6025762" cy="11847445"/>
          </a:xfrm>
          <a:prstGeom prst="verticalScroll">
            <a:avLst>
              <a:gd name="adj" fmla="val 2312"/>
            </a:avLst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 descr="텍스트, 스크린샷, 디스플레이, 도표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4BD6B8C4-08DF-ADC4-7B79-BE00703094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064" y="1052602"/>
            <a:ext cx="9649873" cy="5426007"/>
          </a:xfrm>
          <a:prstGeom prst="rect">
            <a:avLst/>
          </a:prstGeom>
        </p:spPr>
      </p:pic>
      <p:sp>
        <p:nvSpPr>
          <p:cNvPr id="8" name="말풍선: 사각형 7">
            <a:extLst>
              <a:ext uri="{FF2B5EF4-FFF2-40B4-BE49-F238E27FC236}">
                <a16:creationId xmlns:a16="http://schemas.microsoft.com/office/drawing/2014/main" id="{E9F10B5F-EE77-F49B-A8C2-3C6A6D28E691}"/>
              </a:ext>
            </a:extLst>
          </p:cNvPr>
          <p:cNvSpPr/>
          <p:nvPr/>
        </p:nvSpPr>
        <p:spPr>
          <a:xfrm>
            <a:off x="7944679" y="2758339"/>
            <a:ext cx="3823252" cy="670661"/>
          </a:xfrm>
          <a:prstGeom prst="wedgeRectCallout">
            <a:avLst>
              <a:gd name="adj1" fmla="val -54109"/>
              <a:gd name="adj2" fmla="val -33736"/>
            </a:avLst>
          </a:prstGeom>
          <a:solidFill>
            <a:schemeClr val="accent6">
              <a:lumMod val="75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latin typeface="+mj-lt"/>
              </a:rPr>
              <a:t>포션의</a:t>
            </a:r>
            <a:r>
              <a:rPr lang="ko-KR" altLang="en-US" sz="1200" dirty="0">
                <a:latin typeface="+mj-lt"/>
              </a:rPr>
              <a:t> 용량 크기를 나타내는 도장이다</a:t>
            </a:r>
            <a:r>
              <a:rPr lang="en-US" altLang="ko-KR" sz="1200" dirty="0">
                <a:latin typeface="+mj-lt"/>
              </a:rPr>
              <a:t>.</a:t>
            </a:r>
          </a:p>
          <a:p>
            <a:pPr algn="ctr"/>
            <a:r>
              <a:rPr lang="ko-KR" altLang="en-US" sz="1200" dirty="0">
                <a:latin typeface="+mj-lt"/>
              </a:rPr>
              <a:t>크기는 </a:t>
            </a:r>
            <a:r>
              <a:rPr lang="en-US" altLang="ko-KR" sz="1400" b="1" dirty="0">
                <a:latin typeface="+mj-lt"/>
              </a:rPr>
              <a:t>“</a:t>
            </a:r>
            <a:r>
              <a:rPr lang="ko-KR" altLang="en-US" sz="1400" b="1" dirty="0">
                <a:latin typeface="+mj-lt"/>
              </a:rPr>
              <a:t>소량 중량 대량</a:t>
            </a:r>
            <a:r>
              <a:rPr lang="en-US" altLang="ko-KR" sz="1400" b="1" dirty="0">
                <a:latin typeface="+mj-lt"/>
              </a:rPr>
              <a:t>”</a:t>
            </a:r>
            <a:r>
              <a:rPr lang="ko-KR" altLang="en-US" sz="1200" dirty="0">
                <a:latin typeface="+mj-lt"/>
              </a:rPr>
              <a:t>으로 나뉜다</a:t>
            </a:r>
            <a:r>
              <a:rPr lang="en-US" altLang="ko-KR" sz="1200" dirty="0">
                <a:latin typeface="+mj-lt"/>
              </a:rPr>
              <a:t>.</a:t>
            </a:r>
          </a:p>
        </p:txBody>
      </p:sp>
      <p:sp>
        <p:nvSpPr>
          <p:cNvPr id="9" name="말풍선: 사각형 8">
            <a:extLst>
              <a:ext uri="{FF2B5EF4-FFF2-40B4-BE49-F238E27FC236}">
                <a16:creationId xmlns:a16="http://schemas.microsoft.com/office/drawing/2014/main" id="{62C17B0D-AAD5-431C-879E-4BE8F3F75B64}"/>
              </a:ext>
            </a:extLst>
          </p:cNvPr>
          <p:cNvSpPr/>
          <p:nvPr/>
        </p:nvSpPr>
        <p:spPr>
          <a:xfrm>
            <a:off x="2385386" y="1320478"/>
            <a:ext cx="3823252" cy="670661"/>
          </a:xfrm>
          <a:prstGeom prst="wedgeRectCallout">
            <a:avLst>
              <a:gd name="adj1" fmla="val 25787"/>
              <a:gd name="adj2" fmla="val 81859"/>
            </a:avLst>
          </a:prstGeom>
          <a:solidFill>
            <a:schemeClr val="accent6">
              <a:lumMod val="75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+mj-lt"/>
              </a:rPr>
              <a:t>의뢰서를 마우스로 클릭하면 나타나는 </a:t>
            </a:r>
            <a:r>
              <a:rPr lang="en-US" altLang="ko-KR" sz="1200" dirty="0">
                <a:latin typeface="+mj-lt"/>
              </a:rPr>
              <a:t>Ui</a:t>
            </a:r>
            <a:r>
              <a:rPr lang="ko-KR" altLang="en-US" sz="1200" dirty="0">
                <a:latin typeface="+mj-lt"/>
              </a:rPr>
              <a:t>이다</a:t>
            </a:r>
            <a:r>
              <a:rPr lang="en-US" altLang="ko-KR" sz="1200" dirty="0">
                <a:latin typeface="+mj-lt"/>
              </a:rPr>
              <a:t>.</a:t>
            </a:r>
          </a:p>
          <a:p>
            <a:pPr algn="ctr"/>
            <a:r>
              <a:rPr lang="ko-KR" altLang="en-US" sz="1200" dirty="0">
                <a:latin typeface="+mj-lt"/>
              </a:rPr>
              <a:t>의뢰의 상세정보를 나타낸다</a:t>
            </a:r>
            <a:r>
              <a:rPr lang="en-US" altLang="ko-KR" sz="1200" dirty="0">
                <a:latin typeface="+mj-lt"/>
              </a:rPr>
              <a:t>.</a:t>
            </a:r>
          </a:p>
        </p:txBody>
      </p:sp>
      <p:sp>
        <p:nvSpPr>
          <p:cNvPr id="10" name="말풍선: 사각형 9">
            <a:extLst>
              <a:ext uri="{FF2B5EF4-FFF2-40B4-BE49-F238E27FC236}">
                <a16:creationId xmlns:a16="http://schemas.microsoft.com/office/drawing/2014/main" id="{ED67577F-5E67-33B7-ADF2-8FA9A8AE5129}"/>
              </a:ext>
            </a:extLst>
          </p:cNvPr>
          <p:cNvSpPr/>
          <p:nvPr/>
        </p:nvSpPr>
        <p:spPr>
          <a:xfrm>
            <a:off x="424070" y="5769945"/>
            <a:ext cx="5194853" cy="670661"/>
          </a:xfrm>
          <a:prstGeom prst="wedgeRectCallout">
            <a:avLst>
              <a:gd name="adj1" fmla="val 53624"/>
              <a:gd name="adj2" fmla="val -20892"/>
            </a:avLst>
          </a:prstGeom>
          <a:solidFill>
            <a:schemeClr val="accent6">
              <a:lumMod val="75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Tx/>
              <a:buChar char="-"/>
            </a:pPr>
            <a:r>
              <a:rPr lang="ko-KR" altLang="en-US" sz="1200" dirty="0">
                <a:latin typeface="+mj-lt"/>
              </a:rPr>
              <a:t>해당 버튼을 통해 의뢰를 수락할 수 있다</a:t>
            </a:r>
            <a:r>
              <a:rPr lang="en-US" altLang="ko-KR" sz="1200" dirty="0">
                <a:latin typeface="+mj-lt"/>
              </a:rPr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1200" dirty="0">
                <a:latin typeface="+mj-lt"/>
              </a:rPr>
              <a:t>수락 시 의뢰함으로 이동하게 된다</a:t>
            </a:r>
            <a:r>
              <a:rPr lang="en-US" altLang="ko-KR" sz="1200" dirty="0">
                <a:latin typeface="+mj-lt"/>
              </a:rPr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1200" dirty="0">
                <a:latin typeface="+mj-lt"/>
              </a:rPr>
              <a:t>레시피가 없는 </a:t>
            </a:r>
            <a:r>
              <a:rPr lang="ko-KR" altLang="en-US" sz="1200" dirty="0" err="1">
                <a:latin typeface="+mj-lt"/>
              </a:rPr>
              <a:t>포션이거나</a:t>
            </a:r>
            <a:r>
              <a:rPr lang="ko-KR" altLang="en-US" sz="1200" dirty="0">
                <a:latin typeface="+mj-lt"/>
              </a:rPr>
              <a:t> 의뢰를 </a:t>
            </a:r>
            <a:r>
              <a:rPr lang="en-US" altLang="ko-KR" sz="1200" dirty="0">
                <a:latin typeface="+mj-lt"/>
              </a:rPr>
              <a:t>5</a:t>
            </a:r>
            <a:r>
              <a:rPr lang="ko-KR" altLang="en-US" sz="1200" dirty="0">
                <a:latin typeface="+mj-lt"/>
              </a:rPr>
              <a:t>개 수락하였다면 비활성화 된다</a:t>
            </a:r>
            <a:r>
              <a:rPr lang="en-US" altLang="ko-KR" sz="1200" dirty="0">
                <a:latin typeface="+mj-lt"/>
              </a:rPr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E88BCA4-A4CB-8545-9CAC-518E5036EC46}"/>
              </a:ext>
            </a:extLst>
          </p:cNvPr>
          <p:cNvSpPr txBox="1"/>
          <p:nvPr/>
        </p:nvSpPr>
        <p:spPr>
          <a:xfrm>
            <a:off x="7513362" y="549965"/>
            <a:ext cx="4506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※ UI</a:t>
            </a:r>
            <a:r>
              <a:rPr lang="ko-KR" altLang="en-US" dirty="0">
                <a:solidFill>
                  <a:srgbClr val="FF0000"/>
                </a:solidFill>
              </a:rPr>
              <a:t>의 배치 이미지는 </a:t>
            </a:r>
            <a:r>
              <a:rPr lang="en-US" altLang="ko-KR" dirty="0" err="1">
                <a:solidFill>
                  <a:srgbClr val="FF0000"/>
                </a:solidFill>
              </a:rPr>
              <a:t>UI_image</a:t>
            </a:r>
            <a:r>
              <a:rPr lang="ko-KR" altLang="en-US" dirty="0">
                <a:solidFill>
                  <a:srgbClr val="FF0000"/>
                </a:solidFill>
              </a:rPr>
              <a:t>문서 참고</a:t>
            </a:r>
          </a:p>
        </p:txBody>
      </p:sp>
    </p:spTree>
    <p:extLst>
      <p:ext uri="{BB962C8B-B14F-4D97-AF65-F5344CB8AC3E}">
        <p14:creationId xmlns:p14="http://schemas.microsoft.com/office/powerpoint/2010/main" val="29798917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6BDD2B-298D-8D05-C349-C6AA4A9CB8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C2C001D-A352-A325-0E3A-119F25F6E03A}"/>
              </a:ext>
            </a:extLst>
          </p:cNvPr>
          <p:cNvSpPr txBox="1"/>
          <p:nvPr/>
        </p:nvSpPr>
        <p:spPr>
          <a:xfrm>
            <a:off x="192157" y="132521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의뢰함</a:t>
            </a:r>
          </a:p>
        </p:txBody>
      </p:sp>
      <p:sp>
        <p:nvSpPr>
          <p:cNvPr id="3" name="두루마리 모양: 세로로 말림 2">
            <a:extLst>
              <a:ext uri="{FF2B5EF4-FFF2-40B4-BE49-F238E27FC236}">
                <a16:creationId xmlns:a16="http://schemas.microsoft.com/office/drawing/2014/main" id="{E04BFE00-91DF-E5F3-DABB-7198BCEF2CC6}"/>
              </a:ext>
            </a:extLst>
          </p:cNvPr>
          <p:cNvSpPr/>
          <p:nvPr/>
        </p:nvSpPr>
        <p:spPr>
          <a:xfrm rot="16200000">
            <a:off x="3083120" y="-2158117"/>
            <a:ext cx="6025762" cy="11847445"/>
          </a:xfrm>
          <a:prstGeom prst="verticalScroll">
            <a:avLst>
              <a:gd name="adj" fmla="val 2312"/>
            </a:avLst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7A142F9-EAF2-5BF3-71C1-2465D36AD570}"/>
              </a:ext>
            </a:extLst>
          </p:cNvPr>
          <p:cNvSpPr txBox="1"/>
          <p:nvPr/>
        </p:nvSpPr>
        <p:spPr>
          <a:xfrm>
            <a:off x="7513362" y="549965"/>
            <a:ext cx="4506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※ UI</a:t>
            </a:r>
            <a:r>
              <a:rPr lang="ko-KR" altLang="en-US" dirty="0">
                <a:solidFill>
                  <a:srgbClr val="FF0000"/>
                </a:solidFill>
              </a:rPr>
              <a:t>의 배치 이미지는 </a:t>
            </a:r>
            <a:r>
              <a:rPr lang="en-US" altLang="ko-KR" dirty="0" err="1">
                <a:solidFill>
                  <a:srgbClr val="FF0000"/>
                </a:solidFill>
              </a:rPr>
              <a:t>UI_image</a:t>
            </a:r>
            <a:r>
              <a:rPr lang="ko-KR" altLang="en-US" dirty="0">
                <a:solidFill>
                  <a:srgbClr val="FF0000"/>
                </a:solidFill>
              </a:rPr>
              <a:t>문서 참고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1CF15A8-4DFE-5D08-7B28-8B2FB7F86F42}"/>
              </a:ext>
            </a:extLst>
          </p:cNvPr>
          <p:cNvSpPr/>
          <p:nvPr/>
        </p:nvSpPr>
        <p:spPr>
          <a:xfrm>
            <a:off x="500269" y="5493027"/>
            <a:ext cx="11191461" cy="853844"/>
          </a:xfrm>
          <a:prstGeom prst="rect">
            <a:avLst/>
          </a:prstGeom>
          <a:solidFill>
            <a:srgbClr val="3B7D23"/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solidFill>
                  <a:schemeClr val="bg1"/>
                </a:solidFill>
              </a:rPr>
              <a:t>플레이어가 현재 수락한 의뢰에 대해 보여주는 </a:t>
            </a:r>
            <a:r>
              <a:rPr lang="en-US" altLang="ko-KR" sz="1400" dirty="0">
                <a:solidFill>
                  <a:schemeClr val="bg1"/>
                </a:solidFill>
              </a:rPr>
              <a:t>Ui</a:t>
            </a:r>
            <a:r>
              <a:rPr lang="ko-KR" altLang="en-US" sz="1400" dirty="0">
                <a:solidFill>
                  <a:schemeClr val="bg1"/>
                </a:solidFill>
              </a:rPr>
              <a:t>이다</a:t>
            </a:r>
            <a:r>
              <a:rPr lang="en-US" altLang="ko-KR" sz="1400" dirty="0">
                <a:solidFill>
                  <a:schemeClr val="bg1"/>
                </a:solidFill>
              </a:rPr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solidFill>
                  <a:schemeClr val="bg1"/>
                </a:solidFill>
              </a:rPr>
              <a:t>손에 잡고 있는 의뢰서들을 다시 한번 펼쳐보는 듯한 느낌을 주도록 기획했다</a:t>
            </a:r>
            <a:r>
              <a:rPr lang="en-US" altLang="ko-KR" sz="1400" dirty="0">
                <a:solidFill>
                  <a:schemeClr val="bg1"/>
                </a:solidFill>
              </a:rPr>
              <a:t>.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pic>
        <p:nvPicPr>
          <p:cNvPr id="18" name="그림 17" descr="텍스트, 스크린샷, 운영 체제, 도표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1761EB2D-714D-522C-E0D1-E3EB1ED487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6792" y="1083992"/>
            <a:ext cx="7558419" cy="4250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9880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980A9C-AB7D-8789-2E77-E5668AA0EF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두루마리 모양: 세로로 말림 2">
            <a:extLst>
              <a:ext uri="{FF2B5EF4-FFF2-40B4-BE49-F238E27FC236}">
                <a16:creationId xmlns:a16="http://schemas.microsoft.com/office/drawing/2014/main" id="{5724E0B8-DE5E-5C6D-BCB3-B747365879A3}"/>
              </a:ext>
            </a:extLst>
          </p:cNvPr>
          <p:cNvSpPr/>
          <p:nvPr/>
        </p:nvSpPr>
        <p:spPr>
          <a:xfrm rot="16200000">
            <a:off x="3083120" y="-2158117"/>
            <a:ext cx="6025762" cy="11847445"/>
          </a:xfrm>
          <a:prstGeom prst="verticalScroll">
            <a:avLst>
              <a:gd name="adj" fmla="val 2312"/>
            </a:avLst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 descr="텍스트, 스크린샷, 운영 체제, 도표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78288B49-C224-FEC0-D91E-A1FC0B11B1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5710" y="1072083"/>
            <a:ext cx="9580580" cy="538704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DEB1AC3-E9E6-71D0-6138-4DDABD49C4B0}"/>
              </a:ext>
            </a:extLst>
          </p:cNvPr>
          <p:cNvSpPr txBox="1"/>
          <p:nvPr/>
        </p:nvSpPr>
        <p:spPr>
          <a:xfrm>
            <a:off x="192157" y="132521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의뢰함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6035CC4-AB57-9ECC-5E80-B2840E950915}"/>
              </a:ext>
            </a:extLst>
          </p:cNvPr>
          <p:cNvSpPr txBox="1"/>
          <p:nvPr/>
        </p:nvSpPr>
        <p:spPr>
          <a:xfrm>
            <a:off x="7513362" y="549965"/>
            <a:ext cx="4506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※ UI</a:t>
            </a:r>
            <a:r>
              <a:rPr lang="ko-KR" altLang="en-US" dirty="0">
                <a:solidFill>
                  <a:srgbClr val="FF0000"/>
                </a:solidFill>
              </a:rPr>
              <a:t>의 배치 이미지는 </a:t>
            </a:r>
            <a:r>
              <a:rPr lang="en-US" altLang="ko-KR" dirty="0" err="1">
                <a:solidFill>
                  <a:srgbClr val="FF0000"/>
                </a:solidFill>
              </a:rPr>
              <a:t>UI_image</a:t>
            </a:r>
            <a:r>
              <a:rPr lang="ko-KR" altLang="en-US" dirty="0">
                <a:solidFill>
                  <a:srgbClr val="FF0000"/>
                </a:solidFill>
              </a:rPr>
              <a:t>문서 참고</a:t>
            </a:r>
          </a:p>
        </p:txBody>
      </p:sp>
      <p:sp>
        <p:nvSpPr>
          <p:cNvPr id="5" name="말풍선: 사각형 4">
            <a:extLst>
              <a:ext uri="{FF2B5EF4-FFF2-40B4-BE49-F238E27FC236}">
                <a16:creationId xmlns:a16="http://schemas.microsoft.com/office/drawing/2014/main" id="{8C38A987-51D6-0418-3C31-CFF6E14376B1}"/>
              </a:ext>
            </a:extLst>
          </p:cNvPr>
          <p:cNvSpPr/>
          <p:nvPr/>
        </p:nvSpPr>
        <p:spPr>
          <a:xfrm>
            <a:off x="4041037" y="4665721"/>
            <a:ext cx="3823252" cy="670661"/>
          </a:xfrm>
          <a:prstGeom prst="wedgeRectCallout">
            <a:avLst>
              <a:gd name="adj1" fmla="val 25614"/>
              <a:gd name="adj2" fmla="val 97666"/>
            </a:avLst>
          </a:prstGeom>
          <a:solidFill>
            <a:schemeClr val="accent6">
              <a:lumMod val="75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Tx/>
              <a:buChar char="-"/>
            </a:pPr>
            <a:r>
              <a:rPr lang="ko-KR" altLang="en-US" sz="1200" dirty="0">
                <a:latin typeface="+mj-lt"/>
              </a:rPr>
              <a:t>해당 버튼을 통해서 다음 의뢰서로 넘어간다</a:t>
            </a:r>
            <a:r>
              <a:rPr lang="en-US" altLang="ko-KR" sz="1200" dirty="0">
                <a:latin typeface="+mj-lt"/>
              </a:rPr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1200" dirty="0">
                <a:latin typeface="+mj-lt"/>
              </a:rPr>
              <a:t>마지막 장에서 누르면 처음 장으로 되돌아 온다</a:t>
            </a:r>
            <a:r>
              <a:rPr lang="en-US" altLang="ko-KR" sz="1200" dirty="0">
                <a:latin typeface="+mj-lt"/>
              </a:rPr>
              <a:t>.</a:t>
            </a:r>
          </a:p>
        </p:txBody>
      </p:sp>
      <p:sp>
        <p:nvSpPr>
          <p:cNvPr id="4" name="말풍선: 사각형 3">
            <a:extLst>
              <a:ext uri="{FF2B5EF4-FFF2-40B4-BE49-F238E27FC236}">
                <a16:creationId xmlns:a16="http://schemas.microsoft.com/office/drawing/2014/main" id="{4FDDFC93-0F45-7BB2-1180-703BC38F01F9}"/>
              </a:ext>
            </a:extLst>
          </p:cNvPr>
          <p:cNvSpPr/>
          <p:nvPr/>
        </p:nvSpPr>
        <p:spPr>
          <a:xfrm>
            <a:off x="8090452" y="2369912"/>
            <a:ext cx="3823252" cy="670661"/>
          </a:xfrm>
          <a:prstGeom prst="wedgeRectCallout">
            <a:avLst>
              <a:gd name="adj1" fmla="val -50816"/>
              <a:gd name="adj2" fmla="val 83835"/>
            </a:avLst>
          </a:prstGeom>
          <a:solidFill>
            <a:schemeClr val="accent6">
              <a:lumMod val="75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+mj-lt"/>
              </a:rPr>
              <a:t>의뢰서를 여러 개 들고 있는 느낌을 주기위해</a:t>
            </a:r>
            <a:endParaRPr lang="en-US" altLang="ko-KR" sz="1200" dirty="0">
              <a:latin typeface="+mj-lt"/>
            </a:endParaRPr>
          </a:p>
          <a:p>
            <a:pPr algn="ctr"/>
            <a:r>
              <a:rPr lang="ko-KR" altLang="en-US" sz="1200" dirty="0">
                <a:latin typeface="+mj-lt"/>
              </a:rPr>
              <a:t>의뢰서가 살짝 보이도록 한다</a:t>
            </a:r>
            <a:r>
              <a:rPr lang="en-US" altLang="ko-KR" sz="1200" dirty="0">
                <a:latin typeface="+mj-lt"/>
              </a:rPr>
              <a:t>.</a:t>
            </a:r>
          </a:p>
        </p:txBody>
      </p:sp>
      <p:sp>
        <p:nvSpPr>
          <p:cNvPr id="9" name="말풍선: 사각형 8">
            <a:extLst>
              <a:ext uri="{FF2B5EF4-FFF2-40B4-BE49-F238E27FC236}">
                <a16:creationId xmlns:a16="http://schemas.microsoft.com/office/drawing/2014/main" id="{0D4441D3-00C4-9390-C0C5-D06974598B03}"/>
              </a:ext>
            </a:extLst>
          </p:cNvPr>
          <p:cNvSpPr/>
          <p:nvPr/>
        </p:nvSpPr>
        <p:spPr>
          <a:xfrm>
            <a:off x="8039568" y="4778633"/>
            <a:ext cx="3874136" cy="670661"/>
          </a:xfrm>
          <a:prstGeom prst="wedgeRectCallout">
            <a:avLst>
              <a:gd name="adj1" fmla="val -16154"/>
              <a:gd name="adj2" fmla="val 70991"/>
            </a:avLst>
          </a:prstGeom>
          <a:solidFill>
            <a:schemeClr val="accent6">
              <a:lumMod val="75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Tx/>
              <a:buChar char="-"/>
            </a:pPr>
            <a:r>
              <a:rPr lang="ko-KR" altLang="en-US" sz="1200" dirty="0">
                <a:latin typeface="+mj-lt"/>
              </a:rPr>
              <a:t>모든 의뢰서를 확인 하면 해당 버튼이 활성화 된다</a:t>
            </a:r>
            <a:r>
              <a:rPr lang="en-US" altLang="ko-KR" sz="1200" dirty="0">
                <a:latin typeface="+mj-lt"/>
              </a:rPr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1200" dirty="0">
                <a:latin typeface="+mj-lt"/>
              </a:rPr>
              <a:t>의뢰의 개수가 </a:t>
            </a:r>
            <a:r>
              <a:rPr lang="en-US" altLang="ko-KR" sz="1200" dirty="0">
                <a:latin typeface="+mj-lt"/>
              </a:rPr>
              <a:t>5</a:t>
            </a:r>
            <a:r>
              <a:rPr lang="ko-KR" altLang="en-US" sz="1200" dirty="0">
                <a:latin typeface="+mj-lt"/>
              </a:rPr>
              <a:t>개미만이면 비활성화 된다</a:t>
            </a:r>
            <a:r>
              <a:rPr lang="en-US" altLang="ko-KR" sz="1200" dirty="0">
                <a:latin typeface="+mj-lt"/>
              </a:rPr>
              <a:t>.</a:t>
            </a:r>
          </a:p>
        </p:txBody>
      </p:sp>
      <p:sp>
        <p:nvSpPr>
          <p:cNvPr id="13" name="말풍선: 사각형 12">
            <a:extLst>
              <a:ext uri="{FF2B5EF4-FFF2-40B4-BE49-F238E27FC236}">
                <a16:creationId xmlns:a16="http://schemas.microsoft.com/office/drawing/2014/main" id="{C2C78E9D-7538-4DF9-CF8E-A85E3F22E39F}"/>
              </a:ext>
            </a:extLst>
          </p:cNvPr>
          <p:cNvSpPr/>
          <p:nvPr/>
        </p:nvSpPr>
        <p:spPr>
          <a:xfrm>
            <a:off x="60881" y="4778632"/>
            <a:ext cx="3874136" cy="670661"/>
          </a:xfrm>
          <a:prstGeom prst="wedgeRectCallout">
            <a:avLst>
              <a:gd name="adj1" fmla="val -5892"/>
              <a:gd name="adj2" fmla="val 72967"/>
            </a:avLst>
          </a:prstGeom>
          <a:solidFill>
            <a:schemeClr val="accent6">
              <a:lumMod val="75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Tx/>
              <a:buChar char="-"/>
            </a:pPr>
            <a:r>
              <a:rPr lang="ko-KR" altLang="en-US" sz="1200" dirty="0">
                <a:latin typeface="+mj-lt"/>
              </a:rPr>
              <a:t>의뢰 시작하기 버튼과 반대로 활성화 된다</a:t>
            </a:r>
            <a:r>
              <a:rPr lang="en-US" altLang="ko-KR" sz="1200" dirty="0">
                <a:latin typeface="+mj-lt"/>
              </a:rPr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1200" dirty="0">
                <a:latin typeface="+mj-lt"/>
              </a:rPr>
              <a:t>해당 버튼 </a:t>
            </a:r>
            <a:r>
              <a:rPr lang="ko-KR" altLang="en-US" sz="1200" dirty="0" err="1">
                <a:latin typeface="+mj-lt"/>
              </a:rPr>
              <a:t>클릭시</a:t>
            </a:r>
            <a:r>
              <a:rPr lang="ko-KR" altLang="en-US" sz="1200" dirty="0">
                <a:latin typeface="+mj-lt"/>
              </a:rPr>
              <a:t> 의뢰 게시판으로 이동</a:t>
            </a:r>
            <a:endParaRPr lang="en-US" altLang="ko-KR" sz="1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308143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59A2F8-4E8C-44F8-5B4E-8DC4DE801F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37E0204-32E1-9AC8-A7DA-E30F8395DFAE}"/>
              </a:ext>
            </a:extLst>
          </p:cNvPr>
          <p:cNvSpPr txBox="1"/>
          <p:nvPr/>
        </p:nvSpPr>
        <p:spPr>
          <a:xfrm>
            <a:off x="192157" y="132521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err="1"/>
              <a:t>포션제조</a:t>
            </a:r>
            <a:endParaRPr lang="ko-KR" altLang="en-US" sz="3600" b="1" dirty="0"/>
          </a:p>
        </p:txBody>
      </p:sp>
      <p:sp>
        <p:nvSpPr>
          <p:cNvPr id="3" name="두루마리 모양: 세로로 말림 2">
            <a:extLst>
              <a:ext uri="{FF2B5EF4-FFF2-40B4-BE49-F238E27FC236}">
                <a16:creationId xmlns:a16="http://schemas.microsoft.com/office/drawing/2014/main" id="{1D93793B-C962-7408-DB7A-753F2C76D9EC}"/>
              </a:ext>
            </a:extLst>
          </p:cNvPr>
          <p:cNvSpPr/>
          <p:nvPr/>
        </p:nvSpPr>
        <p:spPr>
          <a:xfrm rot="16200000">
            <a:off x="3083120" y="-2158117"/>
            <a:ext cx="6025762" cy="11847445"/>
          </a:xfrm>
          <a:prstGeom prst="verticalScroll">
            <a:avLst>
              <a:gd name="adj" fmla="val 2312"/>
            </a:avLst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D4BDA8-79B8-7FB5-093C-041D608A3785}"/>
              </a:ext>
            </a:extLst>
          </p:cNvPr>
          <p:cNvSpPr txBox="1"/>
          <p:nvPr/>
        </p:nvSpPr>
        <p:spPr>
          <a:xfrm>
            <a:off x="7513362" y="549965"/>
            <a:ext cx="4506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※ UI</a:t>
            </a:r>
            <a:r>
              <a:rPr lang="ko-KR" altLang="en-US" dirty="0">
                <a:solidFill>
                  <a:srgbClr val="FF0000"/>
                </a:solidFill>
              </a:rPr>
              <a:t>의 배치 이미지는 </a:t>
            </a:r>
            <a:r>
              <a:rPr lang="en-US" altLang="ko-KR" dirty="0" err="1">
                <a:solidFill>
                  <a:srgbClr val="FF0000"/>
                </a:solidFill>
              </a:rPr>
              <a:t>UI_image</a:t>
            </a:r>
            <a:r>
              <a:rPr lang="ko-KR" altLang="en-US" dirty="0">
                <a:solidFill>
                  <a:srgbClr val="FF0000"/>
                </a:solidFill>
              </a:rPr>
              <a:t>문서 참고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88B069A-B87E-45D0-C302-C28EE27CB338}"/>
              </a:ext>
            </a:extLst>
          </p:cNvPr>
          <p:cNvSpPr/>
          <p:nvPr/>
        </p:nvSpPr>
        <p:spPr>
          <a:xfrm>
            <a:off x="500269" y="5493027"/>
            <a:ext cx="11191461" cy="853844"/>
          </a:xfrm>
          <a:prstGeom prst="rect">
            <a:avLst/>
          </a:prstGeom>
          <a:solidFill>
            <a:srgbClr val="3B7D23"/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 err="1">
                <a:solidFill>
                  <a:schemeClr val="bg1"/>
                </a:solidFill>
              </a:rPr>
              <a:t>포션을</a:t>
            </a:r>
            <a:r>
              <a:rPr lang="ko-KR" altLang="en-US" sz="1400" dirty="0">
                <a:solidFill>
                  <a:schemeClr val="bg1"/>
                </a:solidFill>
              </a:rPr>
              <a:t> 제조하는 공간에 대한 </a:t>
            </a:r>
            <a:r>
              <a:rPr lang="en-US" altLang="ko-KR" sz="1400" dirty="0">
                <a:solidFill>
                  <a:schemeClr val="bg1"/>
                </a:solidFill>
              </a:rPr>
              <a:t>UI</a:t>
            </a:r>
            <a:r>
              <a:rPr lang="ko-KR" altLang="en-US" sz="1400" dirty="0">
                <a:solidFill>
                  <a:schemeClr val="bg1"/>
                </a:solidFill>
              </a:rPr>
              <a:t>이다</a:t>
            </a:r>
            <a:r>
              <a:rPr lang="en-US" altLang="ko-KR" sz="1400" dirty="0">
                <a:solidFill>
                  <a:schemeClr val="bg1"/>
                </a:solidFill>
              </a:rPr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solidFill>
                  <a:schemeClr val="bg1"/>
                </a:solidFill>
              </a:rPr>
              <a:t>의뢰서와 레시피를 좌우에 배치하여 플레이어가 음식을 만드는 것처럼 </a:t>
            </a:r>
            <a:r>
              <a:rPr lang="ko-KR" altLang="en-US" sz="1400" dirty="0" err="1">
                <a:solidFill>
                  <a:schemeClr val="bg1"/>
                </a:solidFill>
              </a:rPr>
              <a:t>포션을</a:t>
            </a:r>
            <a:r>
              <a:rPr lang="ko-KR" altLang="en-US" sz="1400" dirty="0">
                <a:solidFill>
                  <a:schemeClr val="bg1"/>
                </a:solidFill>
              </a:rPr>
              <a:t> 제조하는 느낌을 주도록 기획했다</a:t>
            </a:r>
            <a:r>
              <a:rPr lang="en-US" altLang="ko-KR" sz="1400" dirty="0">
                <a:solidFill>
                  <a:schemeClr val="bg1"/>
                </a:solidFill>
              </a:rPr>
              <a:t>.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pic>
        <p:nvPicPr>
          <p:cNvPr id="5" name="그림 4" descr="텍스트, 스크린샷, 도표, 디자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10D3FC56-1885-E9EB-CA3C-E63154FE01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5392" y="1122056"/>
            <a:ext cx="7421218" cy="4172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3485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2ADBDD-D6FD-3F14-5D7C-B8B016C5D7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2B43456-8E5A-B86A-3195-5888AC92D484}"/>
              </a:ext>
            </a:extLst>
          </p:cNvPr>
          <p:cNvSpPr txBox="1"/>
          <p:nvPr/>
        </p:nvSpPr>
        <p:spPr>
          <a:xfrm>
            <a:off x="192157" y="132521"/>
            <a:ext cx="21932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err="1"/>
              <a:t>포션</a:t>
            </a:r>
            <a:r>
              <a:rPr lang="ko-KR" altLang="en-US" sz="3600" b="1" dirty="0"/>
              <a:t> 제조</a:t>
            </a:r>
          </a:p>
        </p:txBody>
      </p:sp>
      <p:sp>
        <p:nvSpPr>
          <p:cNvPr id="3" name="두루마리 모양: 세로로 말림 2">
            <a:extLst>
              <a:ext uri="{FF2B5EF4-FFF2-40B4-BE49-F238E27FC236}">
                <a16:creationId xmlns:a16="http://schemas.microsoft.com/office/drawing/2014/main" id="{943188ED-4E8A-58D8-B6BA-76A7A8EABC06}"/>
              </a:ext>
            </a:extLst>
          </p:cNvPr>
          <p:cNvSpPr/>
          <p:nvPr/>
        </p:nvSpPr>
        <p:spPr>
          <a:xfrm rot="16200000">
            <a:off x="3083120" y="-2158117"/>
            <a:ext cx="6025762" cy="11847445"/>
          </a:xfrm>
          <a:prstGeom prst="verticalScroll">
            <a:avLst>
              <a:gd name="adj" fmla="val 2312"/>
            </a:avLst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5282BCC-913D-40F3-1371-26C71061E5CA}"/>
              </a:ext>
            </a:extLst>
          </p:cNvPr>
          <p:cNvSpPr txBox="1"/>
          <p:nvPr/>
        </p:nvSpPr>
        <p:spPr>
          <a:xfrm>
            <a:off x="7513362" y="549965"/>
            <a:ext cx="4506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※ UI</a:t>
            </a:r>
            <a:r>
              <a:rPr lang="ko-KR" altLang="en-US" dirty="0">
                <a:solidFill>
                  <a:srgbClr val="FF0000"/>
                </a:solidFill>
              </a:rPr>
              <a:t>의 배치 이미지는 </a:t>
            </a:r>
            <a:r>
              <a:rPr lang="en-US" altLang="ko-KR" dirty="0" err="1">
                <a:solidFill>
                  <a:srgbClr val="FF0000"/>
                </a:solidFill>
              </a:rPr>
              <a:t>UI_image</a:t>
            </a:r>
            <a:r>
              <a:rPr lang="ko-KR" altLang="en-US" dirty="0">
                <a:solidFill>
                  <a:srgbClr val="FF0000"/>
                </a:solidFill>
              </a:rPr>
              <a:t>문서 참고</a:t>
            </a:r>
          </a:p>
        </p:txBody>
      </p:sp>
      <p:pic>
        <p:nvPicPr>
          <p:cNvPr id="6" name="그림 5" descr="텍스트, 스크린샷, 도표, 디자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C67035BD-B63A-6DFE-42C3-0081EECCF5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758" y="1217179"/>
            <a:ext cx="9064487" cy="5096852"/>
          </a:xfrm>
          <a:prstGeom prst="rect">
            <a:avLst/>
          </a:prstGeom>
        </p:spPr>
      </p:pic>
      <p:sp>
        <p:nvSpPr>
          <p:cNvPr id="7" name="말풍선: 사각형 6">
            <a:extLst>
              <a:ext uri="{FF2B5EF4-FFF2-40B4-BE49-F238E27FC236}">
                <a16:creationId xmlns:a16="http://schemas.microsoft.com/office/drawing/2014/main" id="{464ACF92-7FF6-3ACF-4DC5-0CA49FE9D0A3}"/>
              </a:ext>
            </a:extLst>
          </p:cNvPr>
          <p:cNvSpPr/>
          <p:nvPr/>
        </p:nvSpPr>
        <p:spPr>
          <a:xfrm>
            <a:off x="5624803" y="4152652"/>
            <a:ext cx="5699182" cy="1493836"/>
          </a:xfrm>
          <a:prstGeom prst="wedgeRectCallout">
            <a:avLst>
              <a:gd name="adj1" fmla="val 22935"/>
              <a:gd name="adj2" fmla="val -63739"/>
            </a:avLst>
          </a:prstGeom>
          <a:solidFill>
            <a:schemeClr val="accent6">
              <a:lumMod val="75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latin typeface="+mj-lt"/>
              </a:rPr>
              <a:t>[</a:t>
            </a:r>
            <a:r>
              <a:rPr lang="ko-KR" altLang="en-US" sz="1600" b="1" dirty="0" err="1">
                <a:latin typeface="+mj-lt"/>
              </a:rPr>
              <a:t>포션</a:t>
            </a:r>
            <a:r>
              <a:rPr lang="ko-KR" altLang="en-US" sz="1600" b="1" dirty="0">
                <a:latin typeface="+mj-lt"/>
              </a:rPr>
              <a:t> 레시피</a:t>
            </a:r>
            <a:r>
              <a:rPr lang="en-US" altLang="ko-KR" sz="1600" b="1" dirty="0">
                <a:latin typeface="+mj-lt"/>
              </a:rPr>
              <a:t>]</a:t>
            </a:r>
          </a:p>
          <a:p>
            <a:pPr marL="171450" indent="-171450">
              <a:buFontTx/>
              <a:buChar char="-"/>
            </a:pPr>
            <a:r>
              <a:rPr lang="ko-KR" altLang="en-US" sz="1200" dirty="0">
                <a:latin typeface="+mj-lt"/>
              </a:rPr>
              <a:t>재료 및 요구량에 대한 정보를 나타낸다</a:t>
            </a:r>
            <a:r>
              <a:rPr lang="en-US" altLang="ko-KR" sz="1200" dirty="0">
                <a:latin typeface="+mj-lt"/>
              </a:rPr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1200" dirty="0">
                <a:latin typeface="+mj-lt"/>
              </a:rPr>
              <a:t>요구량의 경우 의뢰서의 요구 용량 최대치에 따라</a:t>
            </a:r>
            <a:r>
              <a:rPr lang="en-US" altLang="ko-KR" sz="1200" dirty="0">
                <a:latin typeface="+mj-lt"/>
              </a:rPr>
              <a:t> </a:t>
            </a:r>
            <a:r>
              <a:rPr lang="ko-KR" altLang="en-US" sz="1200" dirty="0">
                <a:latin typeface="+mj-lt"/>
              </a:rPr>
              <a:t>비율에 맞춰서 측정된다</a:t>
            </a:r>
            <a:r>
              <a:rPr lang="en-US" altLang="ko-KR" sz="1200" dirty="0">
                <a:latin typeface="+mj-lt"/>
              </a:rPr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1200" dirty="0">
                <a:latin typeface="+mj-lt"/>
              </a:rPr>
              <a:t>해당 수치를 통해서 </a:t>
            </a:r>
            <a:r>
              <a:rPr lang="ko-KR" altLang="en-US" sz="1200" dirty="0" err="1">
                <a:latin typeface="+mj-lt"/>
              </a:rPr>
              <a:t>포션의</a:t>
            </a:r>
            <a:r>
              <a:rPr lang="ko-KR" altLang="en-US" sz="1200" dirty="0">
                <a:latin typeface="+mj-lt"/>
              </a:rPr>
              <a:t> 용량이 정해지게 된다</a:t>
            </a:r>
            <a:r>
              <a:rPr lang="en-US" altLang="ko-KR" sz="1200" dirty="0">
                <a:latin typeface="+mj-lt"/>
              </a:rPr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1200" dirty="0">
                <a:latin typeface="+mj-lt"/>
              </a:rPr>
              <a:t>요구량은 </a:t>
            </a:r>
            <a:r>
              <a:rPr lang="en-US" altLang="ko-KR" sz="1200" dirty="0">
                <a:latin typeface="+mj-lt"/>
              </a:rPr>
              <a:t>(</a:t>
            </a:r>
            <a:r>
              <a:rPr lang="ko-KR" altLang="en-US" sz="1200" dirty="0">
                <a:latin typeface="+mj-lt"/>
              </a:rPr>
              <a:t>현재 투입된 수치</a:t>
            </a:r>
            <a:r>
              <a:rPr lang="en-US" altLang="ko-KR" sz="1200" dirty="0">
                <a:latin typeface="+mj-lt"/>
              </a:rPr>
              <a:t>/ </a:t>
            </a:r>
            <a:r>
              <a:rPr lang="ko-KR" altLang="en-US" sz="1200" dirty="0">
                <a:latin typeface="+mj-lt"/>
              </a:rPr>
              <a:t>최대 수치</a:t>
            </a:r>
            <a:r>
              <a:rPr lang="en-US" altLang="ko-KR" sz="1200" dirty="0">
                <a:latin typeface="+mj-lt"/>
              </a:rPr>
              <a:t>)</a:t>
            </a:r>
            <a:r>
              <a:rPr lang="ko-KR" altLang="en-US" sz="1200" dirty="0">
                <a:latin typeface="+mj-lt"/>
              </a:rPr>
              <a:t>로 작성된다</a:t>
            </a:r>
            <a:r>
              <a:rPr lang="en-US" altLang="ko-KR" sz="1200" dirty="0">
                <a:latin typeface="+mj-lt"/>
              </a:rPr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1200" dirty="0">
                <a:latin typeface="+mj-lt"/>
              </a:rPr>
              <a:t>요구량을 </a:t>
            </a:r>
            <a:r>
              <a:rPr lang="ko-KR" altLang="en-US" sz="1200" dirty="0" err="1">
                <a:latin typeface="+mj-lt"/>
              </a:rPr>
              <a:t>넘처서</a:t>
            </a:r>
            <a:r>
              <a:rPr lang="ko-KR" altLang="en-US" sz="1200" dirty="0">
                <a:latin typeface="+mj-lt"/>
              </a:rPr>
              <a:t> </a:t>
            </a:r>
            <a:r>
              <a:rPr lang="ko-KR" altLang="en-US" sz="1200" dirty="0" err="1">
                <a:latin typeface="+mj-lt"/>
              </a:rPr>
              <a:t>포션을</a:t>
            </a:r>
            <a:r>
              <a:rPr lang="ko-KR" altLang="en-US" sz="1200" dirty="0">
                <a:latin typeface="+mj-lt"/>
              </a:rPr>
              <a:t> 만들게 될 경우 해당 의뢰는 실패 처리 된다</a:t>
            </a:r>
            <a:r>
              <a:rPr lang="en-US" altLang="ko-KR" sz="1200" dirty="0">
                <a:latin typeface="+mj-lt"/>
              </a:rPr>
              <a:t>.</a:t>
            </a:r>
          </a:p>
        </p:txBody>
      </p:sp>
      <p:sp>
        <p:nvSpPr>
          <p:cNvPr id="9" name="말풍선: 사각형 8">
            <a:extLst>
              <a:ext uri="{FF2B5EF4-FFF2-40B4-BE49-F238E27FC236}">
                <a16:creationId xmlns:a16="http://schemas.microsoft.com/office/drawing/2014/main" id="{4D7E84B2-D0D0-6A92-A858-4A8C78BB1715}"/>
              </a:ext>
            </a:extLst>
          </p:cNvPr>
          <p:cNvSpPr/>
          <p:nvPr/>
        </p:nvSpPr>
        <p:spPr>
          <a:xfrm>
            <a:off x="473767" y="3517824"/>
            <a:ext cx="3971588" cy="1269657"/>
          </a:xfrm>
          <a:prstGeom prst="wedgeRectCallout">
            <a:avLst>
              <a:gd name="adj1" fmla="val 16595"/>
              <a:gd name="adj2" fmla="val 60443"/>
            </a:avLst>
          </a:prstGeom>
          <a:solidFill>
            <a:schemeClr val="accent6">
              <a:lumMod val="75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latin typeface="+mj-lt"/>
              </a:rPr>
              <a:t>[</a:t>
            </a:r>
            <a:r>
              <a:rPr lang="ko-KR" altLang="en-US" sz="1600" b="1" dirty="0" err="1">
                <a:latin typeface="+mj-lt"/>
              </a:rPr>
              <a:t>도구함</a:t>
            </a:r>
            <a:r>
              <a:rPr lang="en-US" altLang="ko-KR" sz="1600" b="1" dirty="0">
                <a:latin typeface="+mj-lt"/>
              </a:rPr>
              <a:t>]</a:t>
            </a:r>
          </a:p>
          <a:p>
            <a:pPr marL="171450" indent="-171450">
              <a:buFontTx/>
              <a:buChar char="-"/>
            </a:pPr>
            <a:r>
              <a:rPr lang="ko-KR" altLang="en-US" sz="1200" dirty="0">
                <a:latin typeface="+mj-lt"/>
              </a:rPr>
              <a:t>상점에서 구매한 아이템을 두는 공간이다</a:t>
            </a:r>
            <a:r>
              <a:rPr lang="en-US" altLang="ko-KR" sz="1200" dirty="0">
                <a:latin typeface="+mj-lt"/>
              </a:rPr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1200" dirty="0">
                <a:latin typeface="+mj-lt"/>
              </a:rPr>
              <a:t>최대 </a:t>
            </a:r>
            <a:r>
              <a:rPr lang="en-US" altLang="ko-KR" sz="1200" dirty="0">
                <a:latin typeface="+mj-lt"/>
              </a:rPr>
              <a:t>3</a:t>
            </a:r>
            <a:r>
              <a:rPr lang="ko-KR" altLang="en-US" sz="1200" dirty="0">
                <a:latin typeface="+mj-lt"/>
              </a:rPr>
              <a:t>개의 아이템을 소지할 수 있다</a:t>
            </a:r>
            <a:r>
              <a:rPr lang="en-US" altLang="ko-KR" sz="1200" dirty="0">
                <a:latin typeface="+mj-lt"/>
              </a:rPr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1200" dirty="0">
                <a:latin typeface="+mj-lt"/>
              </a:rPr>
              <a:t>각 아이템은 개별로 취급된다</a:t>
            </a:r>
            <a:r>
              <a:rPr lang="en-US" altLang="ko-KR" sz="1200" dirty="0">
                <a:latin typeface="+mj-lt"/>
              </a:rPr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1200" dirty="0">
                <a:latin typeface="+mj-lt"/>
              </a:rPr>
              <a:t>아이템 아이콘을 클릭하면 사용할 수 있다</a:t>
            </a:r>
            <a:r>
              <a:rPr lang="en-US" altLang="ko-KR" sz="1200" dirty="0">
                <a:latin typeface="+mj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679072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6E3EA5-95E1-BE51-6760-EBA4C55DA9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두루마리 모양: 세로로 말림 2">
            <a:extLst>
              <a:ext uri="{FF2B5EF4-FFF2-40B4-BE49-F238E27FC236}">
                <a16:creationId xmlns:a16="http://schemas.microsoft.com/office/drawing/2014/main" id="{5B8D24C5-FE78-DB20-AF23-B49380A2A7A4}"/>
              </a:ext>
            </a:extLst>
          </p:cNvPr>
          <p:cNvSpPr/>
          <p:nvPr/>
        </p:nvSpPr>
        <p:spPr>
          <a:xfrm rot="16200000">
            <a:off x="3083120" y="-2158117"/>
            <a:ext cx="6025762" cy="11847445"/>
          </a:xfrm>
          <a:prstGeom prst="verticalScroll">
            <a:avLst>
              <a:gd name="adj" fmla="val 2312"/>
            </a:avLst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 descr="텍스트, 스크린샷, 도표, 직사각형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DFEA484F-247F-500F-405C-81D9B0D151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2658" y="1166136"/>
            <a:ext cx="9065818" cy="50976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D1A4F46-3540-E3DB-95CD-C28E2C33B954}"/>
              </a:ext>
            </a:extLst>
          </p:cNvPr>
          <p:cNvSpPr txBox="1"/>
          <p:nvPr/>
        </p:nvSpPr>
        <p:spPr>
          <a:xfrm>
            <a:off x="192157" y="132521"/>
            <a:ext cx="21932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err="1"/>
              <a:t>포션</a:t>
            </a:r>
            <a:r>
              <a:rPr lang="ko-KR" altLang="en-US" sz="3600" b="1" dirty="0"/>
              <a:t> 제조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157EEB3-C579-6714-4F36-1C288DD59C35}"/>
              </a:ext>
            </a:extLst>
          </p:cNvPr>
          <p:cNvSpPr txBox="1"/>
          <p:nvPr/>
        </p:nvSpPr>
        <p:spPr>
          <a:xfrm>
            <a:off x="7513362" y="549965"/>
            <a:ext cx="4506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※ UI</a:t>
            </a:r>
            <a:r>
              <a:rPr lang="ko-KR" altLang="en-US" dirty="0">
                <a:solidFill>
                  <a:srgbClr val="FF0000"/>
                </a:solidFill>
              </a:rPr>
              <a:t>의 배치 이미지는 </a:t>
            </a:r>
            <a:r>
              <a:rPr lang="en-US" altLang="ko-KR" dirty="0" err="1">
                <a:solidFill>
                  <a:srgbClr val="FF0000"/>
                </a:solidFill>
              </a:rPr>
              <a:t>UI_image</a:t>
            </a:r>
            <a:r>
              <a:rPr lang="ko-KR" altLang="en-US" dirty="0">
                <a:solidFill>
                  <a:srgbClr val="FF0000"/>
                </a:solidFill>
              </a:rPr>
              <a:t>문서 참고</a:t>
            </a:r>
          </a:p>
        </p:txBody>
      </p:sp>
      <p:sp>
        <p:nvSpPr>
          <p:cNvPr id="8" name="말풍선: 사각형 7">
            <a:extLst>
              <a:ext uri="{FF2B5EF4-FFF2-40B4-BE49-F238E27FC236}">
                <a16:creationId xmlns:a16="http://schemas.microsoft.com/office/drawing/2014/main" id="{EE37D437-4665-B396-B6E5-D545A3D6D958}"/>
              </a:ext>
            </a:extLst>
          </p:cNvPr>
          <p:cNvSpPr/>
          <p:nvPr/>
        </p:nvSpPr>
        <p:spPr>
          <a:xfrm>
            <a:off x="351185" y="1472216"/>
            <a:ext cx="4216752" cy="1425405"/>
          </a:xfrm>
          <a:prstGeom prst="wedgeRectCallout">
            <a:avLst>
              <a:gd name="adj1" fmla="val 56470"/>
              <a:gd name="adj2" fmla="val -21837"/>
            </a:avLst>
          </a:prstGeom>
          <a:solidFill>
            <a:schemeClr val="accent6">
              <a:lumMod val="75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latin typeface="+mj-lt"/>
              </a:rPr>
              <a:t>[</a:t>
            </a:r>
            <a:r>
              <a:rPr lang="ko-KR" altLang="en-US" sz="1600" b="1" dirty="0">
                <a:latin typeface="+mj-lt"/>
              </a:rPr>
              <a:t>마법의 수납장</a:t>
            </a:r>
            <a:r>
              <a:rPr lang="en-US" altLang="ko-KR" sz="1600" b="1" dirty="0">
                <a:latin typeface="+mj-lt"/>
              </a:rPr>
              <a:t>]</a:t>
            </a:r>
          </a:p>
          <a:p>
            <a:pPr marL="171450" indent="-171450">
              <a:buFontTx/>
              <a:buChar char="-"/>
            </a:pPr>
            <a:r>
              <a:rPr lang="ko-KR" altLang="en-US" sz="1200" dirty="0">
                <a:latin typeface="+mj-lt"/>
              </a:rPr>
              <a:t>단지에 재료를 넣기 위해 사용하는 장비이다</a:t>
            </a:r>
            <a:r>
              <a:rPr lang="en-US" altLang="ko-KR" sz="1200" dirty="0">
                <a:latin typeface="+mj-lt"/>
              </a:rPr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1200" dirty="0">
                <a:latin typeface="+mj-lt"/>
              </a:rPr>
              <a:t>버튼을 클릭하면 </a:t>
            </a:r>
            <a:r>
              <a:rPr lang="ko-KR" altLang="en-US" sz="1200" dirty="0" err="1">
                <a:latin typeface="+mj-lt"/>
              </a:rPr>
              <a:t>랜덤한</a:t>
            </a:r>
            <a:r>
              <a:rPr lang="ko-KR" altLang="en-US" sz="1200" dirty="0">
                <a:latin typeface="+mj-lt"/>
              </a:rPr>
              <a:t> 양의 재료가 투입된다</a:t>
            </a:r>
            <a:r>
              <a:rPr lang="en-US" altLang="ko-KR" sz="1200" dirty="0">
                <a:latin typeface="+mj-lt"/>
              </a:rPr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1200" dirty="0">
                <a:latin typeface="+mj-lt"/>
              </a:rPr>
              <a:t>수치는 </a:t>
            </a:r>
            <a:r>
              <a:rPr lang="en-US" altLang="ko-KR" sz="1200" dirty="0">
                <a:latin typeface="+mj-lt"/>
              </a:rPr>
              <a:t>1~10</a:t>
            </a:r>
            <a:r>
              <a:rPr lang="ko-KR" altLang="en-US" sz="1200" dirty="0">
                <a:latin typeface="+mj-lt"/>
              </a:rPr>
              <a:t>이며</a:t>
            </a:r>
            <a:r>
              <a:rPr lang="en-US" altLang="ko-KR" sz="1200" dirty="0">
                <a:latin typeface="+mj-lt"/>
              </a:rPr>
              <a:t>, </a:t>
            </a:r>
            <a:r>
              <a:rPr lang="ko-KR" altLang="en-US" sz="1200" dirty="0">
                <a:latin typeface="+mj-lt"/>
              </a:rPr>
              <a:t>한번 나온 수치는 다시 나오지 않는다</a:t>
            </a:r>
            <a:r>
              <a:rPr lang="en-US" altLang="ko-KR" sz="1200" dirty="0">
                <a:latin typeface="+mj-lt"/>
              </a:rPr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1200" dirty="0">
                <a:latin typeface="+mj-lt"/>
              </a:rPr>
              <a:t>하단의 버튼을 통해 투입이 가능하다</a:t>
            </a:r>
            <a:r>
              <a:rPr lang="en-US" altLang="ko-KR" sz="1200" dirty="0">
                <a:latin typeface="+mj-lt"/>
              </a:rPr>
              <a:t>.</a:t>
            </a:r>
          </a:p>
        </p:txBody>
      </p:sp>
      <p:sp>
        <p:nvSpPr>
          <p:cNvPr id="10" name="말풍선: 사각형 9">
            <a:extLst>
              <a:ext uri="{FF2B5EF4-FFF2-40B4-BE49-F238E27FC236}">
                <a16:creationId xmlns:a16="http://schemas.microsoft.com/office/drawing/2014/main" id="{857C75DA-F8FA-857D-C6CA-63B1C7B876B5}"/>
              </a:ext>
            </a:extLst>
          </p:cNvPr>
          <p:cNvSpPr/>
          <p:nvPr/>
        </p:nvSpPr>
        <p:spPr>
          <a:xfrm>
            <a:off x="2305882" y="4897755"/>
            <a:ext cx="4216752" cy="1425405"/>
          </a:xfrm>
          <a:prstGeom prst="wedgeRectCallout">
            <a:avLst>
              <a:gd name="adj1" fmla="val 17971"/>
              <a:gd name="adj2" fmla="val -61349"/>
            </a:avLst>
          </a:prstGeom>
          <a:solidFill>
            <a:schemeClr val="accent6">
              <a:lumMod val="75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latin typeface="+mj-lt"/>
              </a:rPr>
              <a:t>[“?”</a:t>
            </a:r>
            <a:r>
              <a:rPr lang="ko-KR" altLang="en-US" sz="1600" b="1" dirty="0">
                <a:latin typeface="+mj-lt"/>
              </a:rPr>
              <a:t>버튼</a:t>
            </a:r>
            <a:r>
              <a:rPr lang="en-US" altLang="ko-KR" sz="1600" b="1" dirty="0">
                <a:latin typeface="+mj-lt"/>
              </a:rPr>
              <a:t>]</a:t>
            </a:r>
          </a:p>
          <a:p>
            <a:pPr marL="171450" indent="-171450">
              <a:buFontTx/>
              <a:buChar char="-"/>
            </a:pPr>
            <a:r>
              <a:rPr lang="ko-KR" altLang="en-US" sz="1200" dirty="0">
                <a:latin typeface="+mj-lt"/>
              </a:rPr>
              <a:t>해당 버튼에 마우스를 올리게 되면 </a:t>
            </a:r>
            <a:r>
              <a:rPr lang="en-US" altLang="ko-KR" sz="1200" dirty="0">
                <a:latin typeface="+mj-lt"/>
              </a:rPr>
              <a:t>UI</a:t>
            </a:r>
            <a:r>
              <a:rPr lang="ko-KR" altLang="en-US" sz="1200" dirty="0">
                <a:latin typeface="+mj-lt"/>
              </a:rPr>
              <a:t>가 등장한다</a:t>
            </a:r>
            <a:r>
              <a:rPr lang="en-US" altLang="ko-KR" sz="1200" dirty="0">
                <a:latin typeface="+mj-lt"/>
              </a:rPr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1200" dirty="0">
                <a:latin typeface="+mj-lt"/>
              </a:rPr>
              <a:t>현재 들어간 수치와 들어가지 않은 수치를 나타낸다</a:t>
            </a:r>
            <a:r>
              <a:rPr lang="en-US" altLang="ko-KR" sz="1200" dirty="0">
                <a:latin typeface="+mj-lt"/>
              </a:rPr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1200" dirty="0">
                <a:latin typeface="+mj-lt"/>
              </a:rPr>
              <a:t>들어간 수치의 경우 회색으로 불투명하게 나타낸다</a:t>
            </a:r>
            <a:r>
              <a:rPr lang="en-US" altLang="ko-KR" sz="1200" dirty="0">
                <a:latin typeface="+mj-lt"/>
              </a:rPr>
              <a:t>.</a:t>
            </a:r>
            <a:endParaRPr lang="en-US" altLang="ko-KR" sz="105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898016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60C421-E557-6D5D-2B44-96A03AF69C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0A2ED52-120A-EE50-44C8-FDE046A9EE36}"/>
              </a:ext>
            </a:extLst>
          </p:cNvPr>
          <p:cNvSpPr txBox="1"/>
          <p:nvPr/>
        </p:nvSpPr>
        <p:spPr>
          <a:xfrm>
            <a:off x="192157" y="132521"/>
            <a:ext cx="21932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err="1"/>
              <a:t>포션</a:t>
            </a:r>
            <a:r>
              <a:rPr lang="ko-KR" altLang="en-US" sz="3600" b="1" dirty="0"/>
              <a:t> 제조</a:t>
            </a:r>
          </a:p>
        </p:txBody>
      </p:sp>
      <p:sp>
        <p:nvSpPr>
          <p:cNvPr id="3" name="두루마리 모양: 세로로 말림 2">
            <a:extLst>
              <a:ext uri="{FF2B5EF4-FFF2-40B4-BE49-F238E27FC236}">
                <a16:creationId xmlns:a16="http://schemas.microsoft.com/office/drawing/2014/main" id="{7267FCE9-DB66-A5E4-3602-4C76F5C4218E}"/>
              </a:ext>
            </a:extLst>
          </p:cNvPr>
          <p:cNvSpPr/>
          <p:nvPr/>
        </p:nvSpPr>
        <p:spPr>
          <a:xfrm rot="16200000">
            <a:off x="3083120" y="-2158117"/>
            <a:ext cx="6025762" cy="11847445"/>
          </a:xfrm>
          <a:prstGeom prst="verticalScroll">
            <a:avLst>
              <a:gd name="adj" fmla="val 2312"/>
            </a:avLst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87B75A8-317C-D00E-D734-48C85913C8B1}"/>
              </a:ext>
            </a:extLst>
          </p:cNvPr>
          <p:cNvSpPr txBox="1"/>
          <p:nvPr/>
        </p:nvSpPr>
        <p:spPr>
          <a:xfrm>
            <a:off x="7513362" y="549965"/>
            <a:ext cx="4506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※ UI</a:t>
            </a:r>
            <a:r>
              <a:rPr lang="ko-KR" altLang="en-US" dirty="0">
                <a:solidFill>
                  <a:srgbClr val="FF0000"/>
                </a:solidFill>
              </a:rPr>
              <a:t>의 배치 이미지는 </a:t>
            </a:r>
            <a:r>
              <a:rPr lang="en-US" altLang="ko-KR" dirty="0" err="1">
                <a:solidFill>
                  <a:srgbClr val="FF0000"/>
                </a:solidFill>
              </a:rPr>
              <a:t>UI_image</a:t>
            </a:r>
            <a:r>
              <a:rPr lang="ko-KR" altLang="en-US" dirty="0">
                <a:solidFill>
                  <a:srgbClr val="FF0000"/>
                </a:solidFill>
              </a:rPr>
              <a:t>문서 참고</a:t>
            </a:r>
          </a:p>
        </p:txBody>
      </p:sp>
      <p:pic>
        <p:nvPicPr>
          <p:cNvPr id="6" name="그림 5" descr="텍스트, 스크린샷, 도표, 디자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10434D2C-BDB5-193B-A97D-3ADA12A7AA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758" y="1217179"/>
            <a:ext cx="9064487" cy="5096852"/>
          </a:xfrm>
          <a:prstGeom prst="rect">
            <a:avLst/>
          </a:prstGeom>
        </p:spPr>
      </p:pic>
      <p:sp>
        <p:nvSpPr>
          <p:cNvPr id="7" name="말풍선: 사각형 6">
            <a:extLst>
              <a:ext uri="{FF2B5EF4-FFF2-40B4-BE49-F238E27FC236}">
                <a16:creationId xmlns:a16="http://schemas.microsoft.com/office/drawing/2014/main" id="{7861CA83-CD3C-5590-88B3-973EDB370E9B}"/>
              </a:ext>
            </a:extLst>
          </p:cNvPr>
          <p:cNvSpPr/>
          <p:nvPr/>
        </p:nvSpPr>
        <p:spPr>
          <a:xfrm>
            <a:off x="5618921" y="4870174"/>
            <a:ext cx="5095461" cy="770647"/>
          </a:xfrm>
          <a:prstGeom prst="wedgeRectCallout">
            <a:avLst>
              <a:gd name="adj1" fmla="val -29452"/>
              <a:gd name="adj2" fmla="val 68786"/>
            </a:avLst>
          </a:prstGeom>
          <a:solidFill>
            <a:schemeClr val="accent6">
              <a:lumMod val="75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Tx/>
              <a:buChar char="-"/>
            </a:pPr>
            <a:r>
              <a:rPr lang="ko-KR" altLang="en-US" sz="1200" dirty="0">
                <a:latin typeface="+mj-lt"/>
              </a:rPr>
              <a:t>제조하기 버튼을 통해서 </a:t>
            </a:r>
            <a:r>
              <a:rPr lang="ko-KR" altLang="en-US" sz="1200" dirty="0" err="1">
                <a:latin typeface="+mj-lt"/>
              </a:rPr>
              <a:t>포션을</a:t>
            </a:r>
            <a:r>
              <a:rPr lang="ko-KR" altLang="en-US" sz="1200" dirty="0">
                <a:latin typeface="+mj-lt"/>
              </a:rPr>
              <a:t> 제조할 수 있다</a:t>
            </a:r>
            <a:r>
              <a:rPr lang="en-US" altLang="ko-KR" sz="1200" dirty="0">
                <a:latin typeface="+mj-lt"/>
              </a:rPr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1200" dirty="0">
                <a:latin typeface="+mj-lt"/>
              </a:rPr>
              <a:t>현재 재료들의 수치를 총합한 만큼의 용량을 가진 </a:t>
            </a:r>
            <a:r>
              <a:rPr lang="ko-KR" altLang="en-US" sz="1200" dirty="0" err="1">
                <a:latin typeface="+mj-lt"/>
              </a:rPr>
              <a:t>포션이</a:t>
            </a:r>
            <a:r>
              <a:rPr lang="ko-KR" altLang="en-US" sz="1200" dirty="0">
                <a:latin typeface="+mj-lt"/>
              </a:rPr>
              <a:t> 생성된다</a:t>
            </a:r>
            <a:r>
              <a:rPr lang="en-US" altLang="ko-KR" sz="1200" dirty="0">
                <a:latin typeface="+mj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047719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B3C542-DEEE-0B22-847D-FFA41A10A4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A259AA5-1F9E-AE43-E333-36D2EAA53AD1}"/>
              </a:ext>
            </a:extLst>
          </p:cNvPr>
          <p:cNvSpPr txBox="1"/>
          <p:nvPr/>
        </p:nvSpPr>
        <p:spPr>
          <a:xfrm>
            <a:off x="192157" y="132521"/>
            <a:ext cx="21932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제조 결과</a:t>
            </a:r>
          </a:p>
        </p:txBody>
      </p:sp>
      <p:sp>
        <p:nvSpPr>
          <p:cNvPr id="3" name="두루마리 모양: 세로로 말림 2">
            <a:extLst>
              <a:ext uri="{FF2B5EF4-FFF2-40B4-BE49-F238E27FC236}">
                <a16:creationId xmlns:a16="http://schemas.microsoft.com/office/drawing/2014/main" id="{04A10875-7E9A-0B36-1A29-3801E1FE6E32}"/>
              </a:ext>
            </a:extLst>
          </p:cNvPr>
          <p:cNvSpPr/>
          <p:nvPr/>
        </p:nvSpPr>
        <p:spPr>
          <a:xfrm rot="16200000">
            <a:off x="3083120" y="-2158117"/>
            <a:ext cx="6025762" cy="11847445"/>
          </a:xfrm>
          <a:prstGeom prst="verticalScroll">
            <a:avLst>
              <a:gd name="adj" fmla="val 2312"/>
            </a:avLst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337729-E653-43F9-C0EA-FDF235274BAF}"/>
              </a:ext>
            </a:extLst>
          </p:cNvPr>
          <p:cNvSpPr txBox="1"/>
          <p:nvPr/>
        </p:nvSpPr>
        <p:spPr>
          <a:xfrm>
            <a:off x="7513362" y="549965"/>
            <a:ext cx="4506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※ UI</a:t>
            </a:r>
            <a:r>
              <a:rPr lang="ko-KR" altLang="en-US" dirty="0">
                <a:solidFill>
                  <a:srgbClr val="FF0000"/>
                </a:solidFill>
              </a:rPr>
              <a:t>의 배치 이미지는 </a:t>
            </a:r>
            <a:r>
              <a:rPr lang="en-US" altLang="ko-KR" dirty="0" err="1">
                <a:solidFill>
                  <a:srgbClr val="FF0000"/>
                </a:solidFill>
              </a:rPr>
              <a:t>UI_image</a:t>
            </a:r>
            <a:r>
              <a:rPr lang="ko-KR" altLang="en-US" dirty="0">
                <a:solidFill>
                  <a:srgbClr val="FF0000"/>
                </a:solidFill>
              </a:rPr>
              <a:t>문서 참고</a:t>
            </a:r>
          </a:p>
        </p:txBody>
      </p:sp>
      <p:pic>
        <p:nvPicPr>
          <p:cNvPr id="5" name="그림 4" descr="텍스트, 스크린샷, 디스플레이, 번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5222CD83-03F4-D2B2-3C8C-670B11EFEF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1299" y="1122056"/>
            <a:ext cx="6689401" cy="376137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AB14145B-EF48-086C-2961-08D4B37EDF84}"/>
              </a:ext>
            </a:extLst>
          </p:cNvPr>
          <p:cNvSpPr/>
          <p:nvPr/>
        </p:nvSpPr>
        <p:spPr>
          <a:xfrm>
            <a:off x="500269" y="5086185"/>
            <a:ext cx="11191461" cy="1260686"/>
          </a:xfrm>
          <a:prstGeom prst="rect">
            <a:avLst/>
          </a:prstGeom>
          <a:solidFill>
            <a:srgbClr val="3B7D23"/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 err="1">
                <a:solidFill>
                  <a:schemeClr val="bg1"/>
                </a:solidFill>
              </a:rPr>
              <a:t>포션</a:t>
            </a:r>
            <a:r>
              <a:rPr lang="ko-KR" altLang="en-US" sz="1400" dirty="0">
                <a:solidFill>
                  <a:schemeClr val="bg1"/>
                </a:solidFill>
              </a:rPr>
              <a:t> 제조하기를 </a:t>
            </a:r>
            <a:r>
              <a:rPr lang="ko-KR" altLang="en-US" sz="1400" dirty="0" err="1">
                <a:solidFill>
                  <a:schemeClr val="bg1"/>
                </a:solidFill>
              </a:rPr>
              <a:t>클릭하고나면</a:t>
            </a:r>
            <a:r>
              <a:rPr lang="ko-KR" altLang="en-US" sz="1400" dirty="0">
                <a:solidFill>
                  <a:schemeClr val="bg1"/>
                </a:solidFill>
              </a:rPr>
              <a:t> 등장하는 </a:t>
            </a:r>
            <a:r>
              <a:rPr lang="en-US" altLang="ko-KR" sz="1400" dirty="0">
                <a:solidFill>
                  <a:schemeClr val="bg1"/>
                </a:solidFill>
              </a:rPr>
              <a:t>UI</a:t>
            </a:r>
            <a:r>
              <a:rPr lang="ko-KR" altLang="en-US" sz="1400" dirty="0">
                <a:solidFill>
                  <a:schemeClr val="bg1"/>
                </a:solidFill>
              </a:rPr>
              <a:t>이다</a:t>
            </a:r>
            <a:r>
              <a:rPr lang="en-US" altLang="ko-KR" sz="1400" dirty="0">
                <a:solidFill>
                  <a:schemeClr val="bg1"/>
                </a:solidFill>
              </a:rPr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solidFill>
                  <a:schemeClr val="bg1"/>
                </a:solidFill>
              </a:rPr>
              <a:t>유저가 넣은 재료들의 총합으로 용량이 정해지며</a:t>
            </a:r>
            <a:r>
              <a:rPr lang="en-US" altLang="ko-KR" sz="1400" dirty="0">
                <a:solidFill>
                  <a:schemeClr val="bg1"/>
                </a:solidFill>
              </a:rPr>
              <a:t>, </a:t>
            </a:r>
            <a:r>
              <a:rPr lang="ko-KR" altLang="en-US" sz="1400" dirty="0">
                <a:solidFill>
                  <a:schemeClr val="bg1"/>
                </a:solidFill>
              </a:rPr>
              <a:t>이때 최소 수치를 넘어가지 않을 경우 의뢰는 실패 처리 된다</a:t>
            </a:r>
            <a:r>
              <a:rPr lang="en-US" altLang="ko-KR" sz="1400" dirty="0">
                <a:solidFill>
                  <a:schemeClr val="bg1"/>
                </a:solidFill>
              </a:rPr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solidFill>
                  <a:schemeClr val="bg1"/>
                </a:solidFill>
              </a:rPr>
              <a:t>제작된 </a:t>
            </a:r>
            <a:r>
              <a:rPr lang="ko-KR" altLang="en-US" sz="1400" dirty="0" err="1">
                <a:solidFill>
                  <a:schemeClr val="bg1"/>
                </a:solidFill>
              </a:rPr>
              <a:t>포션은</a:t>
            </a:r>
            <a:r>
              <a:rPr lang="ko-KR" altLang="en-US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>
                <a:solidFill>
                  <a:schemeClr val="bg1"/>
                </a:solidFill>
              </a:rPr>
              <a:t>C ~ A</a:t>
            </a:r>
            <a:r>
              <a:rPr lang="ko-KR" altLang="en-US" sz="1400" dirty="0">
                <a:solidFill>
                  <a:schemeClr val="bg1"/>
                </a:solidFill>
              </a:rPr>
              <a:t>사이의 등급을 가지게 되며 최대 용량에 가까울 수록 높은 등급을 가지게 된다</a:t>
            </a:r>
            <a:r>
              <a:rPr lang="en-US" altLang="ko-KR" sz="1400" dirty="0">
                <a:solidFill>
                  <a:schemeClr val="bg1"/>
                </a:solidFill>
              </a:rPr>
              <a:t>.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24275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84442E-1626-1DAA-4C8D-53E93FAE7C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1C95E34-A718-C00C-AF6D-06938DFAD63C}"/>
              </a:ext>
            </a:extLst>
          </p:cNvPr>
          <p:cNvSpPr txBox="1"/>
          <p:nvPr/>
        </p:nvSpPr>
        <p:spPr>
          <a:xfrm>
            <a:off x="192157" y="132521"/>
            <a:ext cx="21932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제조 결과</a:t>
            </a:r>
          </a:p>
        </p:txBody>
      </p:sp>
      <p:sp>
        <p:nvSpPr>
          <p:cNvPr id="3" name="두루마리 모양: 세로로 말림 2">
            <a:extLst>
              <a:ext uri="{FF2B5EF4-FFF2-40B4-BE49-F238E27FC236}">
                <a16:creationId xmlns:a16="http://schemas.microsoft.com/office/drawing/2014/main" id="{36D57921-958C-CF2A-E360-2217E995F184}"/>
              </a:ext>
            </a:extLst>
          </p:cNvPr>
          <p:cNvSpPr/>
          <p:nvPr/>
        </p:nvSpPr>
        <p:spPr>
          <a:xfrm rot="16200000">
            <a:off x="3083120" y="-2158117"/>
            <a:ext cx="6025762" cy="11847445"/>
          </a:xfrm>
          <a:prstGeom prst="verticalScroll">
            <a:avLst>
              <a:gd name="adj" fmla="val 2312"/>
            </a:avLst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FE05B36-0DD6-24D8-BC61-A4F7CA14F445}"/>
              </a:ext>
            </a:extLst>
          </p:cNvPr>
          <p:cNvSpPr txBox="1"/>
          <p:nvPr/>
        </p:nvSpPr>
        <p:spPr>
          <a:xfrm>
            <a:off x="7513362" y="549965"/>
            <a:ext cx="4506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※ UI</a:t>
            </a:r>
            <a:r>
              <a:rPr lang="ko-KR" altLang="en-US" dirty="0">
                <a:solidFill>
                  <a:srgbClr val="FF0000"/>
                </a:solidFill>
              </a:rPr>
              <a:t>의 배치 이미지는 </a:t>
            </a:r>
            <a:r>
              <a:rPr lang="en-US" altLang="ko-KR" dirty="0" err="1">
                <a:solidFill>
                  <a:srgbClr val="FF0000"/>
                </a:solidFill>
              </a:rPr>
              <a:t>UI_image</a:t>
            </a:r>
            <a:r>
              <a:rPr lang="ko-KR" altLang="en-US" dirty="0">
                <a:solidFill>
                  <a:srgbClr val="FF0000"/>
                </a:solidFill>
              </a:rPr>
              <a:t>문서 참고</a:t>
            </a:r>
          </a:p>
        </p:txBody>
      </p:sp>
      <p:pic>
        <p:nvPicPr>
          <p:cNvPr id="5" name="그림 4" descr="텍스트, 스크린샷, 디스플레이, 번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887CAA34-5920-D846-66C5-0FF84DE036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640" y="1199120"/>
            <a:ext cx="9128723" cy="5132971"/>
          </a:xfrm>
          <a:prstGeom prst="rect">
            <a:avLst/>
          </a:prstGeom>
        </p:spPr>
      </p:pic>
      <p:sp>
        <p:nvSpPr>
          <p:cNvPr id="6" name="말풍선: 사각형 5">
            <a:extLst>
              <a:ext uri="{FF2B5EF4-FFF2-40B4-BE49-F238E27FC236}">
                <a16:creationId xmlns:a16="http://schemas.microsoft.com/office/drawing/2014/main" id="{DD1A7742-1369-38C1-8471-005C12DF7C02}"/>
              </a:ext>
            </a:extLst>
          </p:cNvPr>
          <p:cNvSpPr/>
          <p:nvPr/>
        </p:nvSpPr>
        <p:spPr>
          <a:xfrm>
            <a:off x="516834" y="3670852"/>
            <a:ext cx="5095461" cy="1988027"/>
          </a:xfrm>
          <a:prstGeom prst="wedgeRectCallout">
            <a:avLst>
              <a:gd name="adj1" fmla="val 58064"/>
              <a:gd name="adj2" fmla="val -22867"/>
            </a:avLst>
          </a:prstGeom>
          <a:solidFill>
            <a:schemeClr val="accent6">
              <a:lumMod val="75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600" b="1" dirty="0">
                <a:latin typeface="+mj-lt"/>
              </a:rPr>
              <a:t>[</a:t>
            </a:r>
            <a:r>
              <a:rPr lang="ko-KR" altLang="en-US" sz="1600" b="1" dirty="0" err="1">
                <a:latin typeface="+mj-lt"/>
              </a:rPr>
              <a:t>포션</a:t>
            </a:r>
            <a:r>
              <a:rPr lang="ko-KR" altLang="en-US" sz="1600" b="1" dirty="0">
                <a:latin typeface="+mj-lt"/>
              </a:rPr>
              <a:t> 등급</a:t>
            </a:r>
            <a:r>
              <a:rPr lang="en-US" altLang="ko-KR" sz="1600" b="1" dirty="0">
                <a:latin typeface="+mj-lt"/>
              </a:rPr>
              <a:t>]</a:t>
            </a:r>
          </a:p>
          <a:p>
            <a:pPr marL="171450" indent="-171450">
              <a:buFontTx/>
              <a:buChar char="-"/>
            </a:pPr>
            <a:r>
              <a:rPr lang="ko-KR" altLang="en-US" sz="1200" dirty="0">
                <a:latin typeface="+mj-lt"/>
              </a:rPr>
              <a:t>현재 제작된 용량에 따라서 최소 용량과 최대 용량에 따라 매겨진다</a:t>
            </a:r>
            <a:r>
              <a:rPr lang="en-US" altLang="ko-KR" sz="1200" dirty="0">
                <a:latin typeface="+mj-lt"/>
              </a:rPr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1200" dirty="0">
                <a:latin typeface="+mj-lt"/>
              </a:rPr>
              <a:t>등급은 총</a:t>
            </a:r>
            <a:r>
              <a:rPr lang="en-US" altLang="ko-KR" sz="1200" dirty="0">
                <a:latin typeface="+mj-lt"/>
              </a:rPr>
              <a:t> 5</a:t>
            </a:r>
            <a:r>
              <a:rPr lang="ko-KR" altLang="en-US" sz="1200" dirty="0">
                <a:latin typeface="+mj-lt"/>
              </a:rPr>
              <a:t>개이며</a:t>
            </a:r>
            <a:r>
              <a:rPr lang="en-US" altLang="ko-KR" sz="1200" dirty="0">
                <a:latin typeface="+mj-lt"/>
              </a:rPr>
              <a:t>, </a:t>
            </a:r>
            <a:r>
              <a:rPr lang="ko-KR" altLang="en-US" sz="1200" dirty="0">
                <a:latin typeface="+mj-lt"/>
              </a:rPr>
              <a:t>각 수치의 소주점은 버림 처리한다</a:t>
            </a:r>
            <a:r>
              <a:rPr lang="en-US" altLang="ko-KR" sz="1200" dirty="0">
                <a:latin typeface="+mj-lt"/>
              </a:rPr>
              <a:t>.</a:t>
            </a:r>
          </a:p>
          <a:p>
            <a:pPr algn="ctr"/>
            <a:endParaRPr lang="en-US" altLang="ko-KR" sz="300" b="1" dirty="0">
              <a:latin typeface="+mj-lt"/>
            </a:endParaRPr>
          </a:p>
          <a:p>
            <a:pPr algn="ctr"/>
            <a:r>
              <a:rPr lang="en-US" altLang="ko-KR" sz="1200" b="1" dirty="0">
                <a:latin typeface="+mj-lt"/>
              </a:rPr>
              <a:t>[</a:t>
            </a:r>
            <a:r>
              <a:rPr lang="ko-KR" altLang="en-US" sz="1200" b="1" dirty="0">
                <a:latin typeface="+mj-lt"/>
              </a:rPr>
              <a:t>각 등급별 산정 구간</a:t>
            </a:r>
            <a:r>
              <a:rPr lang="en-US" altLang="ko-KR" sz="1200" b="1" dirty="0">
                <a:latin typeface="+mj-lt"/>
              </a:rPr>
              <a:t>] </a:t>
            </a:r>
          </a:p>
          <a:p>
            <a:endParaRPr lang="en-US" altLang="ko-KR" sz="1200" dirty="0">
              <a:latin typeface="+mj-lt"/>
            </a:endParaRPr>
          </a:p>
          <a:p>
            <a:pPr marL="171450" indent="-171450">
              <a:buFontTx/>
              <a:buChar char="-"/>
            </a:pPr>
            <a:endParaRPr lang="en-US" altLang="ko-KR" sz="1200" dirty="0">
              <a:latin typeface="+mj-lt"/>
            </a:endParaRPr>
          </a:p>
          <a:p>
            <a:pPr marL="171450" indent="-171450">
              <a:buFontTx/>
              <a:buChar char="-"/>
            </a:pPr>
            <a:endParaRPr lang="en-US" altLang="ko-KR" sz="1200" dirty="0">
              <a:latin typeface="+mj-lt"/>
            </a:endParaRPr>
          </a:p>
          <a:p>
            <a:pPr marL="171450" indent="-171450">
              <a:buFontTx/>
              <a:buChar char="-"/>
            </a:pPr>
            <a:endParaRPr lang="en-US" altLang="ko-KR" sz="1200" dirty="0">
              <a:latin typeface="+mj-lt"/>
            </a:endParaRPr>
          </a:p>
          <a:p>
            <a:pPr marL="171450" indent="-171450">
              <a:buFontTx/>
              <a:buChar char="-"/>
            </a:pPr>
            <a:r>
              <a:rPr lang="en-US" altLang="ko-KR" sz="1200" dirty="0">
                <a:latin typeface="+mj-lt"/>
              </a:rPr>
              <a:t>A</a:t>
            </a:r>
            <a:r>
              <a:rPr lang="ko-KR" altLang="en-US" sz="1200" dirty="0">
                <a:latin typeface="+mj-lt"/>
              </a:rPr>
              <a:t>등급의 </a:t>
            </a:r>
            <a:r>
              <a:rPr lang="ko-KR" altLang="en-US" sz="1200" dirty="0" err="1">
                <a:latin typeface="+mj-lt"/>
              </a:rPr>
              <a:t>포션을</a:t>
            </a:r>
            <a:r>
              <a:rPr lang="ko-KR" altLang="en-US" sz="1200" dirty="0">
                <a:latin typeface="+mj-lt"/>
              </a:rPr>
              <a:t> 제작하고 제출하게 되면 추가 골드 및 보상을 얻는다</a:t>
            </a:r>
            <a:r>
              <a:rPr lang="en-US" altLang="ko-KR" sz="1200" dirty="0">
                <a:latin typeface="+mj-lt"/>
              </a:rPr>
              <a:t>.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9E85BD2D-B550-F9AB-A99F-131DA5CF00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8753077"/>
              </p:ext>
            </p:extLst>
          </p:nvPr>
        </p:nvGraphicFramePr>
        <p:xfrm>
          <a:off x="648250" y="4603484"/>
          <a:ext cx="4832628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5438">
                  <a:extLst>
                    <a:ext uri="{9D8B030D-6E8A-4147-A177-3AD203B41FA5}">
                      <a16:colId xmlns:a16="http://schemas.microsoft.com/office/drawing/2014/main" val="4128009123"/>
                    </a:ext>
                  </a:extLst>
                </a:gridCol>
                <a:gridCol w="805438">
                  <a:extLst>
                    <a:ext uri="{9D8B030D-6E8A-4147-A177-3AD203B41FA5}">
                      <a16:colId xmlns:a16="http://schemas.microsoft.com/office/drawing/2014/main" val="1707094846"/>
                    </a:ext>
                  </a:extLst>
                </a:gridCol>
                <a:gridCol w="805438">
                  <a:extLst>
                    <a:ext uri="{9D8B030D-6E8A-4147-A177-3AD203B41FA5}">
                      <a16:colId xmlns:a16="http://schemas.microsoft.com/office/drawing/2014/main" val="1594349092"/>
                    </a:ext>
                  </a:extLst>
                </a:gridCol>
                <a:gridCol w="805438">
                  <a:extLst>
                    <a:ext uri="{9D8B030D-6E8A-4147-A177-3AD203B41FA5}">
                      <a16:colId xmlns:a16="http://schemas.microsoft.com/office/drawing/2014/main" val="1937830620"/>
                    </a:ext>
                  </a:extLst>
                </a:gridCol>
                <a:gridCol w="805438">
                  <a:extLst>
                    <a:ext uri="{9D8B030D-6E8A-4147-A177-3AD203B41FA5}">
                      <a16:colId xmlns:a16="http://schemas.microsoft.com/office/drawing/2014/main" val="969402258"/>
                    </a:ext>
                  </a:extLst>
                </a:gridCol>
                <a:gridCol w="805438">
                  <a:extLst>
                    <a:ext uri="{9D8B030D-6E8A-4147-A177-3AD203B41FA5}">
                      <a16:colId xmlns:a16="http://schemas.microsoft.com/office/drawing/2014/main" val="2640859554"/>
                    </a:ext>
                  </a:extLst>
                </a:gridCol>
              </a:tblGrid>
              <a:tr h="12671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등급</a:t>
                      </a:r>
                    </a:p>
                  </a:txBody>
                  <a:tcPr anchor="ctr">
                    <a:solidFill>
                      <a:srgbClr val="4E95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C</a:t>
                      </a:r>
                      <a:endParaRPr lang="ko-KR" altLang="en-US" sz="1100" dirty="0"/>
                    </a:p>
                  </a:txBody>
                  <a:tcPr anchor="ctr">
                    <a:solidFill>
                      <a:srgbClr val="4E95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C+</a:t>
                      </a:r>
                      <a:endParaRPr lang="ko-KR" altLang="en-US" sz="1100" dirty="0"/>
                    </a:p>
                  </a:txBody>
                  <a:tcPr anchor="ctr">
                    <a:solidFill>
                      <a:srgbClr val="4E95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B</a:t>
                      </a:r>
                      <a:endParaRPr lang="ko-KR" altLang="en-US" sz="1100" dirty="0"/>
                    </a:p>
                  </a:txBody>
                  <a:tcPr anchor="ctr">
                    <a:solidFill>
                      <a:srgbClr val="4E95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B+</a:t>
                      </a:r>
                      <a:endParaRPr lang="ko-KR" altLang="en-US" sz="1100" dirty="0"/>
                    </a:p>
                  </a:txBody>
                  <a:tcPr anchor="ctr">
                    <a:solidFill>
                      <a:srgbClr val="4E95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A</a:t>
                      </a:r>
                      <a:endParaRPr lang="ko-KR" altLang="en-US" sz="1100" dirty="0"/>
                    </a:p>
                  </a:txBody>
                  <a:tcPr anchor="ctr">
                    <a:solidFill>
                      <a:srgbClr val="4E95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8149433"/>
                  </a:ext>
                </a:extLst>
              </a:tr>
              <a:tr h="12671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bg1"/>
                          </a:solidFill>
                        </a:rPr>
                        <a:t>수치</a:t>
                      </a:r>
                    </a:p>
                  </a:txBody>
                  <a:tcPr anchor="ctr">
                    <a:solidFill>
                      <a:srgbClr val="4E95D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/>
                        <a:t>~20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/>
                        <a:t>21 ~ 40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/>
                        <a:t>41 ~ 60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/>
                        <a:t>61 ~ 80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/>
                        <a:t>81 ~ 100</a:t>
                      </a:r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99602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253721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D39B53-E912-D435-FECD-4472228CC4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95E29E-5432-393A-41F7-4CF0C77F8261}"/>
              </a:ext>
            </a:extLst>
          </p:cNvPr>
          <p:cNvSpPr txBox="1"/>
          <p:nvPr/>
        </p:nvSpPr>
        <p:spPr>
          <a:xfrm>
            <a:off x="192157" y="132521"/>
            <a:ext cx="21932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제조 결과</a:t>
            </a:r>
          </a:p>
        </p:txBody>
      </p:sp>
      <p:sp>
        <p:nvSpPr>
          <p:cNvPr id="3" name="두루마리 모양: 세로로 말림 2">
            <a:extLst>
              <a:ext uri="{FF2B5EF4-FFF2-40B4-BE49-F238E27FC236}">
                <a16:creationId xmlns:a16="http://schemas.microsoft.com/office/drawing/2014/main" id="{4DB7B5FF-9C84-E1BA-26DA-72B8F682241C}"/>
              </a:ext>
            </a:extLst>
          </p:cNvPr>
          <p:cNvSpPr/>
          <p:nvPr/>
        </p:nvSpPr>
        <p:spPr>
          <a:xfrm rot="16200000">
            <a:off x="3083120" y="-2158117"/>
            <a:ext cx="6025762" cy="11847445"/>
          </a:xfrm>
          <a:prstGeom prst="verticalScroll">
            <a:avLst>
              <a:gd name="adj" fmla="val 2312"/>
            </a:avLst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3B1C14-E2C4-8A6A-27F6-73A25A70F355}"/>
              </a:ext>
            </a:extLst>
          </p:cNvPr>
          <p:cNvSpPr txBox="1"/>
          <p:nvPr/>
        </p:nvSpPr>
        <p:spPr>
          <a:xfrm>
            <a:off x="7513362" y="549965"/>
            <a:ext cx="4506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※ UI</a:t>
            </a:r>
            <a:r>
              <a:rPr lang="ko-KR" altLang="en-US" dirty="0">
                <a:solidFill>
                  <a:srgbClr val="FF0000"/>
                </a:solidFill>
              </a:rPr>
              <a:t>의 배치 이미지는 </a:t>
            </a:r>
            <a:r>
              <a:rPr lang="en-US" altLang="ko-KR" dirty="0" err="1">
                <a:solidFill>
                  <a:srgbClr val="FF0000"/>
                </a:solidFill>
              </a:rPr>
              <a:t>UI_image</a:t>
            </a:r>
            <a:r>
              <a:rPr lang="ko-KR" altLang="en-US" dirty="0">
                <a:solidFill>
                  <a:srgbClr val="FF0000"/>
                </a:solidFill>
              </a:rPr>
              <a:t>문서 참고</a:t>
            </a:r>
          </a:p>
        </p:txBody>
      </p:sp>
      <p:pic>
        <p:nvPicPr>
          <p:cNvPr id="5" name="그림 4" descr="텍스트, 스크린샷, 디스플레이, 번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EFF16B11-4F04-9BF7-479B-FC0283A83F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640" y="1199120"/>
            <a:ext cx="9128723" cy="5132971"/>
          </a:xfrm>
          <a:prstGeom prst="rect">
            <a:avLst/>
          </a:prstGeom>
        </p:spPr>
      </p:pic>
      <p:sp>
        <p:nvSpPr>
          <p:cNvPr id="4" name="말풍선: 사각형 3">
            <a:extLst>
              <a:ext uri="{FF2B5EF4-FFF2-40B4-BE49-F238E27FC236}">
                <a16:creationId xmlns:a16="http://schemas.microsoft.com/office/drawing/2014/main" id="{A7581608-D9DD-8EE3-1C0F-EB6081B2D1EA}"/>
              </a:ext>
            </a:extLst>
          </p:cNvPr>
          <p:cNvSpPr/>
          <p:nvPr/>
        </p:nvSpPr>
        <p:spPr>
          <a:xfrm>
            <a:off x="642730" y="4638261"/>
            <a:ext cx="5340625" cy="770647"/>
          </a:xfrm>
          <a:prstGeom prst="wedgeRectCallout">
            <a:avLst>
              <a:gd name="adj1" fmla="val 29326"/>
              <a:gd name="adj2" fmla="val 76524"/>
            </a:avLst>
          </a:prstGeom>
          <a:solidFill>
            <a:schemeClr val="accent6">
              <a:lumMod val="75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Tx/>
              <a:buChar char="-"/>
            </a:pPr>
            <a:r>
              <a:rPr lang="ko-KR" altLang="en-US" sz="1200" dirty="0">
                <a:latin typeface="+mj-lt"/>
              </a:rPr>
              <a:t>현재 제작된 </a:t>
            </a:r>
            <a:r>
              <a:rPr lang="ko-KR" altLang="en-US" sz="1200" dirty="0" err="1">
                <a:latin typeface="+mj-lt"/>
              </a:rPr>
              <a:t>포션의</a:t>
            </a:r>
            <a:r>
              <a:rPr lang="ko-KR" altLang="en-US" sz="1200" dirty="0">
                <a:latin typeface="+mj-lt"/>
              </a:rPr>
              <a:t> 용량이 마음에 들지 않는다면 다시 제작할 수 있다</a:t>
            </a:r>
            <a:r>
              <a:rPr lang="en-US" altLang="ko-KR" sz="1200" dirty="0">
                <a:latin typeface="+mj-lt"/>
              </a:rPr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1200" dirty="0">
                <a:latin typeface="+mj-lt"/>
              </a:rPr>
              <a:t>의뢰당 </a:t>
            </a:r>
            <a:r>
              <a:rPr lang="en-US" altLang="ko-KR" sz="1200" dirty="0">
                <a:latin typeface="+mj-lt"/>
              </a:rPr>
              <a:t>1</a:t>
            </a:r>
            <a:r>
              <a:rPr lang="ko-KR" altLang="en-US" sz="1200" dirty="0">
                <a:latin typeface="+mj-lt"/>
              </a:rPr>
              <a:t>번 다시 제작이 가능하다</a:t>
            </a:r>
            <a:endParaRPr lang="en-US" altLang="ko-KR" sz="1200" dirty="0">
              <a:latin typeface="+mj-lt"/>
            </a:endParaRPr>
          </a:p>
          <a:p>
            <a:pPr marL="171450" indent="-171450">
              <a:buFontTx/>
              <a:buChar char="-"/>
            </a:pPr>
            <a:r>
              <a:rPr lang="ko-KR" altLang="en-US" sz="1200" dirty="0">
                <a:latin typeface="+mj-lt"/>
              </a:rPr>
              <a:t>버튼을 클릭하면 골드 </a:t>
            </a:r>
            <a:r>
              <a:rPr lang="en-US" altLang="ko-KR" sz="1200" dirty="0">
                <a:latin typeface="+mj-lt"/>
              </a:rPr>
              <a:t>50</a:t>
            </a:r>
            <a:r>
              <a:rPr lang="ko-KR" altLang="en-US" sz="1200" dirty="0">
                <a:latin typeface="+mj-lt"/>
              </a:rPr>
              <a:t>이 소모되며 다시 </a:t>
            </a:r>
            <a:r>
              <a:rPr lang="ko-KR" altLang="en-US" sz="1200" dirty="0" err="1">
                <a:latin typeface="+mj-lt"/>
              </a:rPr>
              <a:t>포션</a:t>
            </a:r>
            <a:r>
              <a:rPr lang="ko-KR" altLang="en-US" sz="1200" dirty="0">
                <a:latin typeface="+mj-lt"/>
              </a:rPr>
              <a:t> 제작 화면으로 돌아간다</a:t>
            </a:r>
            <a:r>
              <a:rPr lang="en-US" altLang="ko-KR" sz="1200" dirty="0">
                <a:latin typeface="+mj-lt"/>
              </a:rPr>
              <a:t>.</a:t>
            </a:r>
          </a:p>
        </p:txBody>
      </p:sp>
      <p:sp>
        <p:nvSpPr>
          <p:cNvPr id="8" name="말풍선: 사각형 7">
            <a:extLst>
              <a:ext uri="{FF2B5EF4-FFF2-40B4-BE49-F238E27FC236}">
                <a16:creationId xmlns:a16="http://schemas.microsoft.com/office/drawing/2014/main" id="{2C6D5276-7B6E-B7AF-75AB-0F5163754CFE}"/>
              </a:ext>
            </a:extLst>
          </p:cNvPr>
          <p:cNvSpPr/>
          <p:nvPr/>
        </p:nvSpPr>
        <p:spPr>
          <a:xfrm>
            <a:off x="6726491" y="4719149"/>
            <a:ext cx="4345700" cy="608870"/>
          </a:xfrm>
          <a:prstGeom prst="wedgeRectCallout">
            <a:avLst>
              <a:gd name="adj1" fmla="val 20505"/>
              <a:gd name="adj2" fmla="val 85122"/>
            </a:avLst>
          </a:prstGeom>
          <a:solidFill>
            <a:schemeClr val="accent6">
              <a:lumMod val="75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Tx/>
              <a:buChar char="-"/>
            </a:pPr>
            <a:r>
              <a:rPr lang="ko-KR" altLang="en-US" sz="1200" dirty="0">
                <a:latin typeface="+mj-lt"/>
              </a:rPr>
              <a:t>현재 제작된 포션으로 의뢰인이 원하는 용량과 체크한다</a:t>
            </a:r>
            <a:r>
              <a:rPr lang="en-US" altLang="ko-KR" sz="1200" dirty="0">
                <a:latin typeface="+mj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824270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5FFBAC-4603-18C6-B886-3684BF3447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00B64EA-3DA3-5F1B-1201-32BFE243E695}"/>
              </a:ext>
            </a:extLst>
          </p:cNvPr>
          <p:cNvSpPr txBox="1"/>
          <p:nvPr/>
        </p:nvSpPr>
        <p:spPr>
          <a:xfrm>
            <a:off x="192157" y="132521"/>
            <a:ext cx="31165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시작하기 앞서</a:t>
            </a:r>
          </a:p>
        </p:txBody>
      </p:sp>
      <p:sp>
        <p:nvSpPr>
          <p:cNvPr id="3" name="두루마리 모양: 세로로 말림 2">
            <a:extLst>
              <a:ext uri="{FF2B5EF4-FFF2-40B4-BE49-F238E27FC236}">
                <a16:creationId xmlns:a16="http://schemas.microsoft.com/office/drawing/2014/main" id="{1B0FE480-350D-6148-F038-BC47F552A319}"/>
              </a:ext>
            </a:extLst>
          </p:cNvPr>
          <p:cNvSpPr/>
          <p:nvPr/>
        </p:nvSpPr>
        <p:spPr>
          <a:xfrm rot="16200000">
            <a:off x="3083120" y="-2158117"/>
            <a:ext cx="6025762" cy="11847445"/>
          </a:xfrm>
          <a:prstGeom prst="verticalScroll">
            <a:avLst>
              <a:gd name="adj" fmla="val 2312"/>
            </a:avLst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6807A429-A7D5-0198-B6E7-F649ED1DA347}"/>
              </a:ext>
            </a:extLst>
          </p:cNvPr>
          <p:cNvGrpSpPr/>
          <p:nvPr/>
        </p:nvGrpSpPr>
        <p:grpSpPr>
          <a:xfrm>
            <a:off x="2185344" y="1791031"/>
            <a:ext cx="7821312" cy="3949148"/>
            <a:chOff x="2005174" y="1969935"/>
            <a:chExt cx="7821312" cy="3949148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E2DFFAD3-D0E3-82E6-19DD-E3D05D2AD651}"/>
                </a:ext>
              </a:extLst>
            </p:cNvPr>
            <p:cNvSpPr/>
            <p:nvPr/>
          </p:nvSpPr>
          <p:spPr>
            <a:xfrm>
              <a:off x="2005174" y="1969935"/>
              <a:ext cx="914400" cy="91440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C8CFBE69-DAD3-A330-0CB6-41728DE0E013}"/>
                </a:ext>
              </a:extLst>
            </p:cNvPr>
            <p:cNvSpPr/>
            <p:nvPr/>
          </p:nvSpPr>
          <p:spPr>
            <a:xfrm>
              <a:off x="2005174" y="3487309"/>
              <a:ext cx="914400" cy="914400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81E6BC74-4EF4-A6D5-558B-57DCE217F608}"/>
                </a:ext>
              </a:extLst>
            </p:cNvPr>
            <p:cNvSpPr/>
            <p:nvPr/>
          </p:nvSpPr>
          <p:spPr>
            <a:xfrm>
              <a:off x="2005174" y="5004683"/>
              <a:ext cx="914400" cy="914400"/>
            </a:xfrm>
            <a:prstGeom prst="rect">
              <a:avLst/>
            </a:prstGeom>
            <a:solidFill>
              <a:schemeClr val="tx2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62C28C9-99F4-7F0A-1C96-9811D9A211BF}"/>
                </a:ext>
              </a:extLst>
            </p:cNvPr>
            <p:cNvSpPr txBox="1"/>
            <p:nvPr/>
          </p:nvSpPr>
          <p:spPr>
            <a:xfrm>
              <a:off x="3043739" y="2042415"/>
              <a:ext cx="6782747" cy="769441"/>
            </a:xfrm>
            <a:prstGeom prst="rect">
              <a:avLst/>
            </a:prstGeom>
            <a:solidFill>
              <a:srgbClr val="92D050"/>
            </a:solidFill>
            <a:ln w="38100">
              <a:solidFill>
                <a:srgbClr val="FFC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/>
                <a:t>노랑색 </a:t>
              </a:r>
              <a:r>
                <a:rPr lang="en-US" altLang="ko-KR" sz="2400" b="1" dirty="0"/>
                <a:t>: </a:t>
              </a:r>
              <a:r>
                <a:rPr lang="ko-KR" altLang="en-US" sz="2400" b="1" dirty="0"/>
                <a:t>이미지</a:t>
              </a:r>
              <a:endParaRPr lang="en-US" altLang="ko-KR" sz="2400" b="1" dirty="0"/>
            </a:p>
            <a:p>
              <a:r>
                <a:rPr lang="en-US" altLang="ko-KR" dirty="0"/>
                <a:t>Ui</a:t>
              </a:r>
              <a:r>
                <a:rPr lang="ko-KR" altLang="en-US" dirty="0"/>
                <a:t>의 색이 해당 색일 경우 </a:t>
              </a:r>
              <a:r>
                <a:rPr lang="ko-KR" altLang="en-US" sz="2000" b="1" dirty="0"/>
                <a:t>이미지가</a:t>
              </a:r>
              <a:r>
                <a:rPr lang="ko-KR" altLang="en-US" dirty="0"/>
                <a:t> 들어갈 공간을 나타낸다</a:t>
              </a:r>
              <a:r>
                <a:rPr lang="en-US" altLang="ko-KR" dirty="0"/>
                <a:t>.</a:t>
              </a:r>
              <a:endParaRPr lang="ko-KR" alt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9EFDD51-95BA-E49D-20F6-91FBAE3EADF7}"/>
                </a:ext>
              </a:extLst>
            </p:cNvPr>
            <p:cNvSpPr txBox="1"/>
            <p:nvPr/>
          </p:nvSpPr>
          <p:spPr>
            <a:xfrm>
              <a:off x="3043739" y="3559789"/>
              <a:ext cx="6782747" cy="769441"/>
            </a:xfrm>
            <a:prstGeom prst="rect">
              <a:avLst/>
            </a:prstGeom>
            <a:solidFill>
              <a:srgbClr val="92D050"/>
            </a:solidFill>
            <a:ln w="38100">
              <a:solidFill>
                <a:srgbClr val="FFC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/>
                <a:t>초록색 </a:t>
              </a:r>
              <a:r>
                <a:rPr lang="en-US" altLang="ko-KR" sz="2400" b="1" dirty="0"/>
                <a:t>: </a:t>
              </a:r>
              <a:r>
                <a:rPr lang="ko-KR" altLang="en-US" sz="2400" b="1" dirty="0"/>
                <a:t>버튼</a:t>
              </a:r>
              <a:endParaRPr lang="en-US" altLang="ko-KR" sz="2400" b="1" dirty="0"/>
            </a:p>
            <a:p>
              <a:r>
                <a:rPr lang="en-US" altLang="ko-KR" dirty="0"/>
                <a:t>Ui</a:t>
              </a:r>
              <a:r>
                <a:rPr lang="ko-KR" altLang="en-US" dirty="0"/>
                <a:t>의 색이 해당 색일 경우 </a:t>
              </a:r>
              <a:r>
                <a:rPr lang="ko-KR" altLang="en-US" sz="2000" b="1" dirty="0"/>
                <a:t>버튼이</a:t>
              </a:r>
              <a:r>
                <a:rPr lang="ko-KR" altLang="en-US" dirty="0"/>
                <a:t> 들어갈 공간을 나타낸다</a:t>
              </a:r>
              <a:r>
                <a:rPr lang="en-US" altLang="ko-KR" dirty="0"/>
                <a:t>.</a:t>
              </a:r>
              <a:endParaRPr lang="ko-KR" alt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11D4D68-6279-BE5E-EDA5-34E5A1EFF6B4}"/>
                </a:ext>
              </a:extLst>
            </p:cNvPr>
            <p:cNvSpPr txBox="1"/>
            <p:nvPr/>
          </p:nvSpPr>
          <p:spPr>
            <a:xfrm>
              <a:off x="3043739" y="5077163"/>
              <a:ext cx="6782747" cy="738664"/>
            </a:xfrm>
            <a:prstGeom prst="rect">
              <a:avLst/>
            </a:prstGeom>
            <a:solidFill>
              <a:srgbClr val="92D050"/>
            </a:solidFill>
            <a:ln w="38100">
              <a:solidFill>
                <a:srgbClr val="FFC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 err="1"/>
                <a:t>그외</a:t>
              </a:r>
              <a:r>
                <a:rPr lang="ko-KR" altLang="en-US" sz="2400" b="1" dirty="0"/>
                <a:t> 의 색 </a:t>
              </a:r>
              <a:r>
                <a:rPr lang="en-US" altLang="ko-KR" sz="2400" b="1" dirty="0"/>
                <a:t>:</a:t>
              </a:r>
              <a:r>
                <a:rPr lang="ko-KR" altLang="en-US" sz="2400" b="1" dirty="0"/>
                <a:t> 일반</a:t>
              </a:r>
              <a:r>
                <a:rPr lang="en-US" altLang="ko-KR" sz="2400" b="1" dirty="0"/>
                <a:t>UI</a:t>
              </a:r>
            </a:p>
            <a:p>
              <a:r>
                <a:rPr lang="en-US" altLang="ko-KR" dirty="0"/>
                <a:t>Ui</a:t>
              </a:r>
              <a:r>
                <a:rPr lang="ko-KR" altLang="en-US" dirty="0"/>
                <a:t>의 색이 해당 색일 경우 </a:t>
              </a:r>
              <a:r>
                <a:rPr lang="en-US" altLang="ko-KR" dirty="0"/>
                <a:t>UI</a:t>
              </a:r>
              <a:r>
                <a:rPr lang="ko-KR" altLang="en-US" dirty="0"/>
                <a:t>를 이루고 있는 배경이다</a:t>
              </a:r>
              <a:r>
                <a:rPr lang="en-US" altLang="ko-KR" dirty="0"/>
                <a:t>.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9242548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B6C991-418C-D505-F871-D04DBE9E38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8DBC761-986D-B0DB-8270-82941AC3B77A}"/>
              </a:ext>
            </a:extLst>
          </p:cNvPr>
          <p:cNvSpPr txBox="1"/>
          <p:nvPr/>
        </p:nvSpPr>
        <p:spPr>
          <a:xfrm>
            <a:off x="192157" y="132521"/>
            <a:ext cx="32784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의뢰 결과 확인</a:t>
            </a:r>
          </a:p>
        </p:txBody>
      </p:sp>
      <p:sp>
        <p:nvSpPr>
          <p:cNvPr id="3" name="두루마리 모양: 세로로 말림 2">
            <a:extLst>
              <a:ext uri="{FF2B5EF4-FFF2-40B4-BE49-F238E27FC236}">
                <a16:creationId xmlns:a16="http://schemas.microsoft.com/office/drawing/2014/main" id="{DA302590-6671-845C-9E1E-6714F398F2AD}"/>
              </a:ext>
            </a:extLst>
          </p:cNvPr>
          <p:cNvSpPr/>
          <p:nvPr/>
        </p:nvSpPr>
        <p:spPr>
          <a:xfrm rot="16200000">
            <a:off x="3083120" y="-2158117"/>
            <a:ext cx="6025762" cy="11847445"/>
          </a:xfrm>
          <a:prstGeom prst="verticalScroll">
            <a:avLst>
              <a:gd name="adj" fmla="val 2312"/>
            </a:avLst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354A9E-C1B2-EBED-815A-7C7639C3096A}"/>
              </a:ext>
            </a:extLst>
          </p:cNvPr>
          <p:cNvSpPr txBox="1"/>
          <p:nvPr/>
        </p:nvSpPr>
        <p:spPr>
          <a:xfrm>
            <a:off x="7513362" y="549965"/>
            <a:ext cx="4506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※ UI</a:t>
            </a:r>
            <a:r>
              <a:rPr lang="ko-KR" altLang="en-US" dirty="0">
                <a:solidFill>
                  <a:srgbClr val="FF0000"/>
                </a:solidFill>
              </a:rPr>
              <a:t>의 배치 이미지는 </a:t>
            </a:r>
            <a:r>
              <a:rPr lang="en-US" altLang="ko-KR" dirty="0" err="1">
                <a:solidFill>
                  <a:srgbClr val="FF0000"/>
                </a:solidFill>
              </a:rPr>
              <a:t>UI_image</a:t>
            </a:r>
            <a:r>
              <a:rPr lang="ko-KR" altLang="en-US" dirty="0">
                <a:solidFill>
                  <a:srgbClr val="FF0000"/>
                </a:solidFill>
              </a:rPr>
              <a:t>문서 참고</a:t>
            </a:r>
          </a:p>
        </p:txBody>
      </p:sp>
      <p:pic>
        <p:nvPicPr>
          <p:cNvPr id="7" name="그림 6" descr="텍스트, 스크린샷, 직사각형, 도표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91C717AF-1888-4192-9EAF-B1E05C4B63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5591" y="1122057"/>
            <a:ext cx="7060821" cy="3975348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6AAC2763-EB5A-BA9A-951C-19A86CAAC99F}"/>
              </a:ext>
            </a:extLst>
          </p:cNvPr>
          <p:cNvSpPr/>
          <p:nvPr/>
        </p:nvSpPr>
        <p:spPr>
          <a:xfrm>
            <a:off x="500269" y="5218707"/>
            <a:ext cx="11191461" cy="1260686"/>
          </a:xfrm>
          <a:prstGeom prst="rect">
            <a:avLst/>
          </a:prstGeom>
          <a:solidFill>
            <a:srgbClr val="3B7D23"/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solidFill>
                  <a:schemeClr val="bg1"/>
                </a:solidFill>
              </a:rPr>
              <a:t>제조한 </a:t>
            </a:r>
            <a:r>
              <a:rPr lang="ko-KR" altLang="en-US" sz="1400" dirty="0" err="1">
                <a:solidFill>
                  <a:schemeClr val="bg1"/>
                </a:solidFill>
              </a:rPr>
              <a:t>포션을</a:t>
            </a:r>
            <a:r>
              <a:rPr lang="ko-KR" altLang="en-US" sz="1400" dirty="0">
                <a:solidFill>
                  <a:schemeClr val="bg1"/>
                </a:solidFill>
              </a:rPr>
              <a:t> 제출하고 의뢰인이 요구한 용량이 나타나게 된다</a:t>
            </a:r>
            <a:r>
              <a:rPr lang="en-US" altLang="ko-KR" sz="1400" dirty="0">
                <a:solidFill>
                  <a:schemeClr val="bg1"/>
                </a:solidFill>
              </a:rPr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solidFill>
                  <a:schemeClr val="bg1"/>
                </a:solidFill>
              </a:rPr>
              <a:t>이때 제출한 </a:t>
            </a:r>
            <a:r>
              <a:rPr lang="ko-KR" altLang="en-US" sz="1400" dirty="0" err="1">
                <a:solidFill>
                  <a:schemeClr val="bg1"/>
                </a:solidFill>
              </a:rPr>
              <a:t>포션의</a:t>
            </a:r>
            <a:r>
              <a:rPr lang="ko-KR" altLang="en-US" sz="1400" dirty="0">
                <a:solidFill>
                  <a:schemeClr val="bg1"/>
                </a:solidFill>
              </a:rPr>
              <a:t> 용량이 의뢰한 </a:t>
            </a:r>
            <a:r>
              <a:rPr lang="ko-KR" altLang="en-US" sz="1400" dirty="0" err="1">
                <a:solidFill>
                  <a:schemeClr val="bg1"/>
                </a:solidFill>
              </a:rPr>
              <a:t>포션의</a:t>
            </a:r>
            <a:r>
              <a:rPr lang="ko-KR" altLang="en-US" sz="1400" dirty="0">
                <a:solidFill>
                  <a:schemeClr val="bg1"/>
                </a:solidFill>
              </a:rPr>
              <a:t> 용량보다 크다면 성공처리 된다</a:t>
            </a:r>
            <a:r>
              <a:rPr lang="en-US" altLang="ko-KR" sz="1400" dirty="0">
                <a:solidFill>
                  <a:schemeClr val="bg1"/>
                </a:solidFill>
              </a:rPr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solidFill>
                  <a:schemeClr val="bg1"/>
                </a:solidFill>
              </a:rPr>
              <a:t>만약 </a:t>
            </a:r>
            <a:r>
              <a:rPr lang="en-US" altLang="ko-KR" sz="1400" dirty="0">
                <a:solidFill>
                  <a:schemeClr val="bg1"/>
                </a:solidFill>
              </a:rPr>
              <a:t>A</a:t>
            </a:r>
            <a:r>
              <a:rPr lang="ko-KR" altLang="en-US" sz="1400" dirty="0">
                <a:solidFill>
                  <a:schemeClr val="bg1"/>
                </a:solidFill>
              </a:rPr>
              <a:t>등급의 </a:t>
            </a:r>
            <a:r>
              <a:rPr lang="ko-KR" altLang="en-US" sz="1400" dirty="0" err="1">
                <a:solidFill>
                  <a:schemeClr val="bg1"/>
                </a:solidFill>
              </a:rPr>
              <a:t>포션일</a:t>
            </a:r>
            <a:r>
              <a:rPr lang="ko-KR" altLang="en-US" sz="1400" dirty="0">
                <a:solidFill>
                  <a:schemeClr val="bg1"/>
                </a:solidFill>
              </a:rPr>
              <a:t> 경우 의뢰 대성공이 되면서 재화 혹은 레시피의 등급이 상승하게 된다</a:t>
            </a:r>
            <a:r>
              <a:rPr lang="en-US" altLang="ko-KR" sz="1400" dirty="0">
                <a:solidFill>
                  <a:schemeClr val="bg1"/>
                </a:solidFill>
              </a:rPr>
              <a:t>.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41652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A86562-8D90-79F8-8B6E-749F7E9BBA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841FEC1-2275-CE56-D3F3-4E3977B5B9F9}"/>
              </a:ext>
            </a:extLst>
          </p:cNvPr>
          <p:cNvSpPr txBox="1"/>
          <p:nvPr/>
        </p:nvSpPr>
        <p:spPr>
          <a:xfrm>
            <a:off x="192157" y="132521"/>
            <a:ext cx="32784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의뢰 결과 확인</a:t>
            </a:r>
          </a:p>
        </p:txBody>
      </p:sp>
      <p:sp>
        <p:nvSpPr>
          <p:cNvPr id="3" name="두루마리 모양: 세로로 말림 2">
            <a:extLst>
              <a:ext uri="{FF2B5EF4-FFF2-40B4-BE49-F238E27FC236}">
                <a16:creationId xmlns:a16="http://schemas.microsoft.com/office/drawing/2014/main" id="{56526025-6496-4BE3-519B-67A5C8B54541}"/>
              </a:ext>
            </a:extLst>
          </p:cNvPr>
          <p:cNvSpPr/>
          <p:nvPr/>
        </p:nvSpPr>
        <p:spPr>
          <a:xfrm rot="16200000">
            <a:off x="3083120" y="-2158117"/>
            <a:ext cx="6025762" cy="11847445"/>
          </a:xfrm>
          <a:prstGeom prst="verticalScroll">
            <a:avLst>
              <a:gd name="adj" fmla="val 2312"/>
            </a:avLst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0970510-DBDD-2F09-0F9D-5F38D11CA9DC}"/>
              </a:ext>
            </a:extLst>
          </p:cNvPr>
          <p:cNvSpPr txBox="1"/>
          <p:nvPr/>
        </p:nvSpPr>
        <p:spPr>
          <a:xfrm>
            <a:off x="7513362" y="549965"/>
            <a:ext cx="4506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※ UI</a:t>
            </a:r>
            <a:r>
              <a:rPr lang="ko-KR" altLang="en-US" dirty="0">
                <a:solidFill>
                  <a:srgbClr val="FF0000"/>
                </a:solidFill>
              </a:rPr>
              <a:t>의 배치 이미지는 </a:t>
            </a:r>
            <a:r>
              <a:rPr lang="en-US" altLang="ko-KR" dirty="0" err="1">
                <a:solidFill>
                  <a:srgbClr val="FF0000"/>
                </a:solidFill>
              </a:rPr>
              <a:t>UI_image</a:t>
            </a:r>
            <a:r>
              <a:rPr lang="ko-KR" altLang="en-US" dirty="0">
                <a:solidFill>
                  <a:srgbClr val="FF0000"/>
                </a:solidFill>
              </a:rPr>
              <a:t>문서 참고</a:t>
            </a:r>
          </a:p>
        </p:txBody>
      </p:sp>
      <p:pic>
        <p:nvPicPr>
          <p:cNvPr id="7" name="그림 6" descr="텍스트, 스크린샷, 직사각형, 도표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378AD045-03FF-E600-8999-9177D71537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0524" y="1324816"/>
            <a:ext cx="8850953" cy="4983219"/>
          </a:xfrm>
          <a:prstGeom prst="rect">
            <a:avLst/>
          </a:prstGeom>
        </p:spPr>
      </p:pic>
      <p:sp>
        <p:nvSpPr>
          <p:cNvPr id="4" name="말풍선: 사각형 3">
            <a:extLst>
              <a:ext uri="{FF2B5EF4-FFF2-40B4-BE49-F238E27FC236}">
                <a16:creationId xmlns:a16="http://schemas.microsoft.com/office/drawing/2014/main" id="{08A5ED39-FB4D-766C-A478-9F287FAFA147}"/>
              </a:ext>
            </a:extLst>
          </p:cNvPr>
          <p:cNvSpPr/>
          <p:nvPr/>
        </p:nvSpPr>
        <p:spPr>
          <a:xfrm>
            <a:off x="3737114" y="4306957"/>
            <a:ext cx="5340625" cy="770647"/>
          </a:xfrm>
          <a:prstGeom prst="wedgeRectCallout">
            <a:avLst>
              <a:gd name="adj1" fmla="val 13693"/>
              <a:gd name="adj2" fmla="val -78242"/>
            </a:avLst>
          </a:prstGeom>
          <a:solidFill>
            <a:schemeClr val="accent6">
              <a:lumMod val="75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Tx/>
              <a:buChar char="-"/>
            </a:pPr>
            <a:r>
              <a:rPr lang="ko-KR" altLang="en-US" sz="1200" dirty="0">
                <a:latin typeface="+mj-lt"/>
              </a:rPr>
              <a:t>제출한 </a:t>
            </a:r>
            <a:r>
              <a:rPr lang="ko-KR" altLang="en-US" sz="1200" dirty="0" err="1">
                <a:latin typeface="+mj-lt"/>
              </a:rPr>
              <a:t>포션의</a:t>
            </a:r>
            <a:r>
              <a:rPr lang="ko-KR" altLang="en-US" sz="1200" dirty="0">
                <a:latin typeface="+mj-lt"/>
              </a:rPr>
              <a:t> 용량과 요구 용량을 비교하는 애니메이션이 등장한다</a:t>
            </a:r>
            <a:r>
              <a:rPr lang="en-US" altLang="ko-KR" sz="1200" dirty="0">
                <a:latin typeface="+mj-lt"/>
              </a:rPr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1200" dirty="0">
                <a:latin typeface="+mj-lt"/>
              </a:rPr>
              <a:t>만약 성공하였을 경우 성공이라고 띄운다</a:t>
            </a:r>
            <a:r>
              <a:rPr lang="en-US" altLang="ko-KR" sz="1200" dirty="0">
                <a:latin typeface="+mj-lt"/>
              </a:rPr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1200" dirty="0">
                <a:latin typeface="+mj-lt"/>
              </a:rPr>
              <a:t>실패했을 경우 위약금을 물었다는 </a:t>
            </a:r>
            <a:r>
              <a:rPr lang="en-US" altLang="ko-KR" sz="1200" dirty="0">
                <a:latin typeface="+mj-lt"/>
              </a:rPr>
              <a:t>text</a:t>
            </a:r>
            <a:r>
              <a:rPr lang="ko-KR" altLang="en-US" sz="1200" dirty="0">
                <a:latin typeface="+mj-lt"/>
              </a:rPr>
              <a:t>를 표기한다</a:t>
            </a:r>
            <a:r>
              <a:rPr lang="en-US" altLang="ko-KR" sz="1200" dirty="0">
                <a:latin typeface="+mj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460079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959BFF-1FDA-6C26-8CAB-93F9C54D0D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E8F6F81-98F0-A973-BD23-8494D94D19D3}"/>
              </a:ext>
            </a:extLst>
          </p:cNvPr>
          <p:cNvSpPr txBox="1"/>
          <p:nvPr/>
        </p:nvSpPr>
        <p:spPr>
          <a:xfrm>
            <a:off x="192157" y="132521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상점</a:t>
            </a:r>
          </a:p>
        </p:txBody>
      </p:sp>
      <p:sp>
        <p:nvSpPr>
          <p:cNvPr id="3" name="두루마리 모양: 세로로 말림 2">
            <a:extLst>
              <a:ext uri="{FF2B5EF4-FFF2-40B4-BE49-F238E27FC236}">
                <a16:creationId xmlns:a16="http://schemas.microsoft.com/office/drawing/2014/main" id="{D2861A94-005A-F6CC-8AC9-3C5F4343FF60}"/>
              </a:ext>
            </a:extLst>
          </p:cNvPr>
          <p:cNvSpPr/>
          <p:nvPr/>
        </p:nvSpPr>
        <p:spPr>
          <a:xfrm rot="16200000">
            <a:off x="3083120" y="-2158117"/>
            <a:ext cx="6025762" cy="11847445"/>
          </a:xfrm>
          <a:prstGeom prst="verticalScroll">
            <a:avLst>
              <a:gd name="adj" fmla="val 2312"/>
            </a:avLst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80DE5F-673B-3411-93CD-ACAD0D8FEB16}"/>
              </a:ext>
            </a:extLst>
          </p:cNvPr>
          <p:cNvSpPr txBox="1"/>
          <p:nvPr/>
        </p:nvSpPr>
        <p:spPr>
          <a:xfrm>
            <a:off x="7513362" y="549965"/>
            <a:ext cx="4506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※ UI</a:t>
            </a:r>
            <a:r>
              <a:rPr lang="ko-KR" altLang="en-US" dirty="0">
                <a:solidFill>
                  <a:srgbClr val="FF0000"/>
                </a:solidFill>
              </a:rPr>
              <a:t>의 배치 이미지는 </a:t>
            </a:r>
            <a:r>
              <a:rPr lang="en-US" altLang="ko-KR" dirty="0" err="1">
                <a:solidFill>
                  <a:srgbClr val="FF0000"/>
                </a:solidFill>
              </a:rPr>
              <a:t>UI_image</a:t>
            </a:r>
            <a:r>
              <a:rPr lang="ko-KR" altLang="en-US" dirty="0">
                <a:solidFill>
                  <a:srgbClr val="FF0000"/>
                </a:solidFill>
              </a:rPr>
              <a:t>문서 참고</a:t>
            </a:r>
          </a:p>
        </p:txBody>
      </p:sp>
      <p:pic>
        <p:nvPicPr>
          <p:cNvPr id="6" name="그림 5" descr="텍스트, 스크린샷, 직사각형, 도표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E285B003-5DDF-4F49-1195-8A3AF44672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3190" y="1103614"/>
            <a:ext cx="6905621" cy="3882947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AF92F788-98D4-F380-041D-85D78D60429C}"/>
              </a:ext>
            </a:extLst>
          </p:cNvPr>
          <p:cNvSpPr/>
          <p:nvPr/>
        </p:nvSpPr>
        <p:spPr>
          <a:xfrm>
            <a:off x="500269" y="5218707"/>
            <a:ext cx="11191461" cy="1260686"/>
          </a:xfrm>
          <a:prstGeom prst="rect">
            <a:avLst/>
          </a:prstGeom>
          <a:solidFill>
            <a:srgbClr val="3B7D23"/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solidFill>
                  <a:schemeClr val="bg1"/>
                </a:solidFill>
              </a:rPr>
              <a:t>연금술 길드내에 있는 상점으로 </a:t>
            </a:r>
            <a:r>
              <a:rPr lang="ko-KR" altLang="en-US" sz="1400" dirty="0" err="1">
                <a:solidFill>
                  <a:schemeClr val="bg1"/>
                </a:solidFill>
              </a:rPr>
              <a:t>포션을</a:t>
            </a:r>
            <a:r>
              <a:rPr lang="ko-KR" altLang="en-US" sz="1400" dirty="0">
                <a:solidFill>
                  <a:schemeClr val="bg1"/>
                </a:solidFill>
              </a:rPr>
              <a:t> 만드는데 필요한 재료나 첨가제를 주문하는 공간이다</a:t>
            </a:r>
            <a:r>
              <a:rPr lang="en-US" altLang="ko-KR" sz="1400" dirty="0">
                <a:solidFill>
                  <a:schemeClr val="bg1"/>
                </a:solidFill>
              </a:rPr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solidFill>
                  <a:schemeClr val="bg1"/>
                </a:solidFill>
              </a:rPr>
              <a:t>가판대에서 </a:t>
            </a:r>
            <a:r>
              <a:rPr lang="ko-KR" altLang="en-US" sz="1400" dirty="0" err="1">
                <a:solidFill>
                  <a:schemeClr val="bg1"/>
                </a:solidFill>
              </a:rPr>
              <a:t>재품을</a:t>
            </a:r>
            <a:r>
              <a:rPr lang="ko-KR" altLang="en-US" sz="1400" dirty="0">
                <a:solidFill>
                  <a:schemeClr val="bg1"/>
                </a:solidFill>
              </a:rPr>
              <a:t> 골라서 사는 느낌을 주도록 기획했다</a:t>
            </a:r>
            <a:r>
              <a:rPr lang="en-US" altLang="ko-KR" sz="1400" dirty="0">
                <a:solidFill>
                  <a:schemeClr val="bg1"/>
                </a:solidFill>
              </a:rPr>
              <a:t>.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07608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796B70-AE8C-E5CE-8678-5ADCCB3533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7C9C053-C293-524F-6393-3FB5AED9A700}"/>
              </a:ext>
            </a:extLst>
          </p:cNvPr>
          <p:cNvSpPr txBox="1"/>
          <p:nvPr/>
        </p:nvSpPr>
        <p:spPr>
          <a:xfrm>
            <a:off x="192157" y="132521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상점</a:t>
            </a:r>
          </a:p>
        </p:txBody>
      </p:sp>
      <p:sp>
        <p:nvSpPr>
          <p:cNvPr id="3" name="두루마리 모양: 세로로 말림 2">
            <a:extLst>
              <a:ext uri="{FF2B5EF4-FFF2-40B4-BE49-F238E27FC236}">
                <a16:creationId xmlns:a16="http://schemas.microsoft.com/office/drawing/2014/main" id="{B52FCFDA-669B-4059-B8B5-73AD40B10770}"/>
              </a:ext>
            </a:extLst>
          </p:cNvPr>
          <p:cNvSpPr/>
          <p:nvPr/>
        </p:nvSpPr>
        <p:spPr>
          <a:xfrm rot="16200000">
            <a:off x="3083120" y="-2158117"/>
            <a:ext cx="6025762" cy="11847445"/>
          </a:xfrm>
          <a:prstGeom prst="verticalScroll">
            <a:avLst>
              <a:gd name="adj" fmla="val 2312"/>
            </a:avLst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D785F0B-D81E-1EFA-0574-05D79400452B}"/>
              </a:ext>
            </a:extLst>
          </p:cNvPr>
          <p:cNvSpPr txBox="1"/>
          <p:nvPr/>
        </p:nvSpPr>
        <p:spPr>
          <a:xfrm>
            <a:off x="7513362" y="549965"/>
            <a:ext cx="4506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※ UI</a:t>
            </a:r>
            <a:r>
              <a:rPr lang="ko-KR" altLang="en-US" dirty="0">
                <a:solidFill>
                  <a:srgbClr val="FF0000"/>
                </a:solidFill>
              </a:rPr>
              <a:t>의 배치 이미지는 </a:t>
            </a:r>
            <a:r>
              <a:rPr lang="en-US" altLang="ko-KR" dirty="0" err="1">
                <a:solidFill>
                  <a:srgbClr val="FF0000"/>
                </a:solidFill>
              </a:rPr>
              <a:t>UI_image</a:t>
            </a:r>
            <a:r>
              <a:rPr lang="ko-KR" altLang="en-US" dirty="0">
                <a:solidFill>
                  <a:srgbClr val="FF0000"/>
                </a:solidFill>
              </a:rPr>
              <a:t>문서 참고</a:t>
            </a:r>
          </a:p>
        </p:txBody>
      </p:sp>
      <p:pic>
        <p:nvPicPr>
          <p:cNvPr id="6" name="그림 5" descr="텍스트, 스크린샷, 직사각형, 도표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B6F5BF48-79D4-1851-9E17-2ED5A7A9CA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7730" y="1249387"/>
            <a:ext cx="8996543" cy="5058647"/>
          </a:xfrm>
          <a:prstGeom prst="rect">
            <a:avLst/>
          </a:prstGeom>
        </p:spPr>
      </p:pic>
      <p:sp>
        <p:nvSpPr>
          <p:cNvPr id="4" name="말풍선: 사각형 3">
            <a:extLst>
              <a:ext uri="{FF2B5EF4-FFF2-40B4-BE49-F238E27FC236}">
                <a16:creationId xmlns:a16="http://schemas.microsoft.com/office/drawing/2014/main" id="{3B383DE8-1720-CC2D-829E-6561ECFC80A2}"/>
              </a:ext>
            </a:extLst>
          </p:cNvPr>
          <p:cNvSpPr/>
          <p:nvPr/>
        </p:nvSpPr>
        <p:spPr>
          <a:xfrm>
            <a:off x="1152940" y="4061791"/>
            <a:ext cx="5618921" cy="854766"/>
          </a:xfrm>
          <a:prstGeom prst="wedgeRectCallout">
            <a:avLst>
              <a:gd name="adj1" fmla="val 14065"/>
              <a:gd name="adj2" fmla="val -82541"/>
            </a:avLst>
          </a:prstGeom>
          <a:solidFill>
            <a:schemeClr val="accent6">
              <a:lumMod val="75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Tx/>
              <a:buChar char="-"/>
            </a:pPr>
            <a:r>
              <a:rPr lang="ko-KR" altLang="en-US" sz="1200" dirty="0">
                <a:latin typeface="+mj-lt"/>
              </a:rPr>
              <a:t>마우스 </a:t>
            </a:r>
            <a:r>
              <a:rPr lang="ko-KR" altLang="en-US" sz="1200" dirty="0" err="1">
                <a:latin typeface="+mj-lt"/>
              </a:rPr>
              <a:t>클릭시</a:t>
            </a:r>
            <a:r>
              <a:rPr lang="ko-KR" altLang="en-US" sz="1200" dirty="0">
                <a:latin typeface="+mj-lt"/>
              </a:rPr>
              <a:t> 구매를 할 수 있다</a:t>
            </a:r>
            <a:r>
              <a:rPr lang="en-US" altLang="ko-KR" sz="1200" dirty="0">
                <a:latin typeface="+mj-lt"/>
              </a:rPr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1200" dirty="0">
                <a:latin typeface="+mj-lt"/>
              </a:rPr>
              <a:t>구매를 하고 나면 </a:t>
            </a:r>
            <a:r>
              <a:rPr lang="en-US" altLang="ko-KR" sz="1200" dirty="0">
                <a:latin typeface="+mj-lt"/>
              </a:rPr>
              <a:t>sold out</a:t>
            </a:r>
            <a:r>
              <a:rPr lang="ko-KR" altLang="en-US" sz="1200" dirty="0">
                <a:latin typeface="+mj-lt"/>
              </a:rPr>
              <a:t>으로 변경 된다</a:t>
            </a:r>
            <a:r>
              <a:rPr lang="en-US" altLang="ko-KR" sz="1200" dirty="0">
                <a:latin typeface="+mj-lt"/>
              </a:rPr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1200" dirty="0">
                <a:latin typeface="+mj-lt"/>
              </a:rPr>
              <a:t>만약 등급 부족으로 구매를 할 수 없을 경우 구매 불가라는 </a:t>
            </a:r>
            <a:r>
              <a:rPr lang="en-US" altLang="ko-KR" sz="1200" dirty="0">
                <a:latin typeface="+mj-lt"/>
              </a:rPr>
              <a:t>text</a:t>
            </a:r>
            <a:r>
              <a:rPr lang="ko-KR" altLang="en-US" sz="1200" dirty="0">
                <a:latin typeface="+mj-lt"/>
              </a:rPr>
              <a:t>로 표기된다</a:t>
            </a:r>
            <a:r>
              <a:rPr lang="en-US" altLang="ko-KR" sz="1200" dirty="0">
                <a:latin typeface="+mj-lt"/>
              </a:rPr>
              <a:t>.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65808435-E701-6D84-872D-AF4761ECC17E}"/>
              </a:ext>
            </a:extLst>
          </p:cNvPr>
          <p:cNvSpPr/>
          <p:nvPr/>
        </p:nvSpPr>
        <p:spPr>
          <a:xfrm>
            <a:off x="1716156" y="1484244"/>
            <a:ext cx="1490870" cy="53671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/>
              <a:t>현재 </a:t>
            </a:r>
            <a:r>
              <a:rPr lang="ko-KR" altLang="en-US" sz="1400" dirty="0" err="1"/>
              <a:t>소지금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7698767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35C005-B3B2-ECE8-FE17-0999E37B5C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32B7A08-AB68-B0DB-5E90-11A86E4CE538}"/>
              </a:ext>
            </a:extLst>
          </p:cNvPr>
          <p:cNvSpPr txBox="1"/>
          <p:nvPr/>
        </p:nvSpPr>
        <p:spPr>
          <a:xfrm>
            <a:off x="192157" y="132521"/>
            <a:ext cx="55867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추가</a:t>
            </a:r>
            <a:r>
              <a:rPr lang="en-US" altLang="ko-KR" sz="3600" b="1" dirty="0"/>
              <a:t> UI – </a:t>
            </a:r>
            <a:r>
              <a:rPr lang="ko-KR" altLang="en-US" sz="3600" b="1" dirty="0"/>
              <a:t>일시 정지 시 </a:t>
            </a:r>
            <a:r>
              <a:rPr lang="en-US" altLang="ko-KR" sz="3600" b="1" dirty="0"/>
              <a:t>UI</a:t>
            </a:r>
            <a:endParaRPr lang="ko-KR" altLang="en-US" sz="3600" b="1" dirty="0"/>
          </a:p>
        </p:txBody>
      </p:sp>
      <p:sp>
        <p:nvSpPr>
          <p:cNvPr id="3" name="두루마리 모양: 세로로 말림 2">
            <a:extLst>
              <a:ext uri="{FF2B5EF4-FFF2-40B4-BE49-F238E27FC236}">
                <a16:creationId xmlns:a16="http://schemas.microsoft.com/office/drawing/2014/main" id="{59AD22C1-D517-84F0-2579-F558F42FD82E}"/>
              </a:ext>
            </a:extLst>
          </p:cNvPr>
          <p:cNvSpPr/>
          <p:nvPr/>
        </p:nvSpPr>
        <p:spPr>
          <a:xfrm rot="16200000">
            <a:off x="3083120" y="-2158117"/>
            <a:ext cx="6025762" cy="11847445"/>
          </a:xfrm>
          <a:prstGeom prst="verticalScroll">
            <a:avLst>
              <a:gd name="adj" fmla="val 2312"/>
            </a:avLst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142468-39E6-663C-C14E-DEDD53815507}"/>
              </a:ext>
            </a:extLst>
          </p:cNvPr>
          <p:cNvSpPr txBox="1"/>
          <p:nvPr/>
        </p:nvSpPr>
        <p:spPr>
          <a:xfrm>
            <a:off x="7513362" y="549965"/>
            <a:ext cx="4506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※ UI</a:t>
            </a:r>
            <a:r>
              <a:rPr lang="ko-KR" altLang="en-US" dirty="0">
                <a:solidFill>
                  <a:srgbClr val="FF0000"/>
                </a:solidFill>
              </a:rPr>
              <a:t>의 배치 이미지는 </a:t>
            </a:r>
            <a:r>
              <a:rPr lang="en-US" altLang="ko-KR" dirty="0" err="1">
                <a:solidFill>
                  <a:srgbClr val="FF0000"/>
                </a:solidFill>
              </a:rPr>
              <a:t>UI_image</a:t>
            </a:r>
            <a:r>
              <a:rPr lang="ko-KR" altLang="en-US" dirty="0">
                <a:solidFill>
                  <a:srgbClr val="FF0000"/>
                </a:solidFill>
              </a:rPr>
              <a:t>문서 참고</a:t>
            </a:r>
          </a:p>
        </p:txBody>
      </p:sp>
      <p:pic>
        <p:nvPicPr>
          <p:cNvPr id="13" name="그림 12" descr="텍스트, 스크린샷, 디스플레이, 번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4A68C196-76A9-26BA-18ED-9F29FF5D49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241" y="1162928"/>
            <a:ext cx="9241519" cy="5205354"/>
          </a:xfrm>
          <a:prstGeom prst="rect">
            <a:avLst/>
          </a:prstGeom>
        </p:spPr>
      </p:pic>
      <p:sp>
        <p:nvSpPr>
          <p:cNvPr id="14" name="말풍선: 사각형 13">
            <a:extLst>
              <a:ext uri="{FF2B5EF4-FFF2-40B4-BE49-F238E27FC236}">
                <a16:creationId xmlns:a16="http://schemas.microsoft.com/office/drawing/2014/main" id="{B89131AC-ADC1-FC76-D650-FAEDA48F1F3A}"/>
              </a:ext>
            </a:extLst>
          </p:cNvPr>
          <p:cNvSpPr/>
          <p:nvPr/>
        </p:nvSpPr>
        <p:spPr>
          <a:xfrm>
            <a:off x="3604592" y="3982278"/>
            <a:ext cx="5340625" cy="598369"/>
          </a:xfrm>
          <a:prstGeom prst="wedgeRectCallout">
            <a:avLst>
              <a:gd name="adj1" fmla="val 15926"/>
              <a:gd name="adj2" fmla="val -81681"/>
            </a:avLst>
          </a:prstGeom>
          <a:solidFill>
            <a:schemeClr val="accent6">
              <a:lumMod val="75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Tx/>
              <a:buChar char="-"/>
            </a:pPr>
            <a:r>
              <a:rPr lang="ko-KR" altLang="en-US" sz="1200" dirty="0">
                <a:latin typeface="+mj-lt"/>
              </a:rPr>
              <a:t>스크롤을 통해서 사운드 크기를 조절 할 수 있다</a:t>
            </a:r>
            <a:r>
              <a:rPr lang="en-US" altLang="ko-KR" sz="1200" dirty="0">
                <a:latin typeface="+mj-lt"/>
              </a:rPr>
              <a:t>.</a:t>
            </a:r>
          </a:p>
        </p:txBody>
      </p:sp>
      <p:sp>
        <p:nvSpPr>
          <p:cNvPr id="15" name="말풍선: 사각형 14">
            <a:extLst>
              <a:ext uri="{FF2B5EF4-FFF2-40B4-BE49-F238E27FC236}">
                <a16:creationId xmlns:a16="http://schemas.microsoft.com/office/drawing/2014/main" id="{8542776D-6EE7-5A12-7AFA-F09BBAAC6B70}"/>
              </a:ext>
            </a:extLst>
          </p:cNvPr>
          <p:cNvSpPr/>
          <p:nvPr/>
        </p:nvSpPr>
        <p:spPr>
          <a:xfrm>
            <a:off x="3108630" y="5972672"/>
            <a:ext cx="5340625" cy="598369"/>
          </a:xfrm>
          <a:prstGeom prst="wedgeRectCallout">
            <a:avLst>
              <a:gd name="adj1" fmla="val 37142"/>
              <a:gd name="adj2" fmla="val -76144"/>
            </a:avLst>
          </a:prstGeom>
          <a:solidFill>
            <a:schemeClr val="accent6">
              <a:lumMod val="75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Tx/>
              <a:buChar char="-"/>
            </a:pPr>
            <a:r>
              <a:rPr lang="ko-KR" altLang="en-US" sz="1200" dirty="0" err="1">
                <a:latin typeface="+mj-lt"/>
              </a:rPr>
              <a:t>뒷</a:t>
            </a:r>
            <a:r>
              <a:rPr lang="ko-KR" altLang="en-US" sz="1200" dirty="0">
                <a:latin typeface="+mj-lt"/>
              </a:rPr>
              <a:t> 배경의 </a:t>
            </a:r>
            <a:r>
              <a:rPr lang="en-US" altLang="ko-KR" sz="1200" dirty="0">
                <a:latin typeface="+mj-lt"/>
              </a:rPr>
              <a:t>UI</a:t>
            </a:r>
            <a:r>
              <a:rPr lang="ko-KR" altLang="en-US" sz="1200" dirty="0">
                <a:latin typeface="+mj-lt"/>
              </a:rPr>
              <a:t>들 기능을 잠시 일시 정지 시키면서</a:t>
            </a:r>
            <a:r>
              <a:rPr lang="en-US" altLang="ko-KR" sz="1200" dirty="0">
                <a:latin typeface="+mj-lt"/>
              </a:rPr>
              <a:t> </a:t>
            </a:r>
            <a:r>
              <a:rPr lang="ko-KR" altLang="en-US" sz="1200" dirty="0" err="1">
                <a:latin typeface="+mj-lt"/>
              </a:rPr>
              <a:t>가림막을</a:t>
            </a:r>
            <a:r>
              <a:rPr lang="ko-KR" altLang="en-US" sz="1200" dirty="0">
                <a:latin typeface="+mj-lt"/>
              </a:rPr>
              <a:t> 설치한다</a:t>
            </a:r>
            <a:r>
              <a:rPr lang="en-US" altLang="ko-KR" sz="1200" dirty="0">
                <a:latin typeface="+mj-lt"/>
              </a:rPr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1200" dirty="0" err="1">
                <a:latin typeface="+mj-lt"/>
              </a:rPr>
              <a:t>가림막은</a:t>
            </a:r>
            <a:r>
              <a:rPr lang="ko-KR" altLang="en-US" sz="1200" dirty="0">
                <a:latin typeface="+mj-lt"/>
              </a:rPr>
              <a:t> 불투명도 </a:t>
            </a:r>
            <a:r>
              <a:rPr lang="en-US" altLang="ko-KR" sz="1200" dirty="0">
                <a:latin typeface="+mj-lt"/>
              </a:rPr>
              <a:t>45%</a:t>
            </a:r>
            <a:r>
              <a:rPr lang="ko-KR" altLang="en-US" sz="1200" dirty="0">
                <a:latin typeface="+mj-lt"/>
              </a:rPr>
              <a:t>의 이미지로 처리한다</a:t>
            </a:r>
            <a:r>
              <a:rPr lang="en-US" altLang="ko-KR" sz="1200" dirty="0">
                <a:latin typeface="+mj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118605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F63A30-7748-5EC4-43CE-09BFD2AB5B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9A18E6A-1DE4-6C6F-8EDE-87BD4E292EE4}"/>
              </a:ext>
            </a:extLst>
          </p:cNvPr>
          <p:cNvSpPr txBox="1"/>
          <p:nvPr/>
        </p:nvSpPr>
        <p:spPr>
          <a:xfrm>
            <a:off x="192157" y="132521"/>
            <a:ext cx="28360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메인 화면 </a:t>
            </a:r>
            <a:r>
              <a:rPr lang="en-US" altLang="ko-KR" sz="3600" b="1" dirty="0"/>
              <a:t>UI</a:t>
            </a:r>
            <a:endParaRPr lang="ko-KR" altLang="en-US" sz="3600" b="1" dirty="0"/>
          </a:p>
        </p:txBody>
      </p:sp>
      <p:sp>
        <p:nvSpPr>
          <p:cNvPr id="3" name="두루마리 모양: 세로로 말림 2">
            <a:extLst>
              <a:ext uri="{FF2B5EF4-FFF2-40B4-BE49-F238E27FC236}">
                <a16:creationId xmlns:a16="http://schemas.microsoft.com/office/drawing/2014/main" id="{F65D45F7-128A-5F61-D296-E3ACE714C20B}"/>
              </a:ext>
            </a:extLst>
          </p:cNvPr>
          <p:cNvSpPr/>
          <p:nvPr/>
        </p:nvSpPr>
        <p:spPr>
          <a:xfrm rot="16200000">
            <a:off x="3083120" y="-2158117"/>
            <a:ext cx="6025762" cy="11847445"/>
          </a:xfrm>
          <a:prstGeom prst="verticalScroll">
            <a:avLst>
              <a:gd name="adj" fmla="val 2312"/>
            </a:avLst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EE9202E-B02A-39D0-B0BB-12B19DF27AA7}"/>
              </a:ext>
            </a:extLst>
          </p:cNvPr>
          <p:cNvSpPr/>
          <p:nvPr/>
        </p:nvSpPr>
        <p:spPr>
          <a:xfrm>
            <a:off x="500269" y="5279335"/>
            <a:ext cx="11191461" cy="1234108"/>
          </a:xfrm>
          <a:prstGeom prst="rect">
            <a:avLst/>
          </a:prstGeom>
          <a:solidFill>
            <a:srgbClr val="3B7D23"/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solidFill>
                  <a:schemeClr val="bg1"/>
                </a:solidFill>
              </a:rPr>
              <a:t>각 버튼들이 의뢰게시판의 의뢰지처럼 게시판에 걸려있는 컨셉이다</a:t>
            </a:r>
            <a:r>
              <a:rPr lang="en-US" altLang="ko-KR" sz="1400" dirty="0">
                <a:solidFill>
                  <a:schemeClr val="bg1"/>
                </a:solidFill>
              </a:rPr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solidFill>
                  <a:schemeClr val="bg1"/>
                </a:solidFill>
              </a:rPr>
              <a:t>버튼을 누르게 되면 도장이 찍히는 사운드와 함께 도장 이미지가 찍힌다</a:t>
            </a:r>
            <a:r>
              <a:rPr lang="en-US" altLang="ko-KR" sz="1400" dirty="0">
                <a:solidFill>
                  <a:schemeClr val="bg1"/>
                </a:solidFill>
              </a:rPr>
              <a:t>.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481C69E-BEC0-20D8-7E05-9728CA5116B1}"/>
              </a:ext>
            </a:extLst>
          </p:cNvPr>
          <p:cNvSpPr txBox="1"/>
          <p:nvPr/>
        </p:nvSpPr>
        <p:spPr>
          <a:xfrm>
            <a:off x="7513362" y="549965"/>
            <a:ext cx="4506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※ UI</a:t>
            </a:r>
            <a:r>
              <a:rPr lang="ko-KR" altLang="en-US" dirty="0">
                <a:solidFill>
                  <a:srgbClr val="FF0000"/>
                </a:solidFill>
              </a:rPr>
              <a:t>의 배치 이미지는 </a:t>
            </a:r>
            <a:r>
              <a:rPr lang="en-US" altLang="ko-KR" dirty="0" err="1">
                <a:solidFill>
                  <a:srgbClr val="FF0000"/>
                </a:solidFill>
              </a:rPr>
              <a:t>UI_image</a:t>
            </a:r>
            <a:r>
              <a:rPr lang="ko-KR" altLang="en-US" dirty="0">
                <a:solidFill>
                  <a:srgbClr val="FF0000"/>
                </a:solidFill>
              </a:rPr>
              <a:t>문서 참고</a:t>
            </a:r>
          </a:p>
        </p:txBody>
      </p:sp>
      <p:pic>
        <p:nvPicPr>
          <p:cNvPr id="5" name="그림 4" descr="텍스트, 스크린샷, 폰트, 도표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16187A3D-282A-0FD8-7DF8-ED52582E57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838" y="1073742"/>
            <a:ext cx="7228325" cy="406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7564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B82F1F-14E3-4628-AD90-57F33C1092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3298E88-307A-07B9-EAF9-B68B15B69F76}"/>
              </a:ext>
            </a:extLst>
          </p:cNvPr>
          <p:cNvSpPr txBox="1"/>
          <p:nvPr/>
        </p:nvSpPr>
        <p:spPr>
          <a:xfrm>
            <a:off x="192157" y="132521"/>
            <a:ext cx="28360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메인 화면 </a:t>
            </a:r>
            <a:r>
              <a:rPr lang="en-US" altLang="ko-KR" sz="3600" b="1" dirty="0"/>
              <a:t>UI</a:t>
            </a:r>
            <a:endParaRPr lang="ko-KR" altLang="en-US" sz="3600" b="1" dirty="0"/>
          </a:p>
        </p:txBody>
      </p:sp>
      <p:sp>
        <p:nvSpPr>
          <p:cNvPr id="3" name="두루마리 모양: 세로로 말림 2">
            <a:extLst>
              <a:ext uri="{FF2B5EF4-FFF2-40B4-BE49-F238E27FC236}">
                <a16:creationId xmlns:a16="http://schemas.microsoft.com/office/drawing/2014/main" id="{77D35E7C-1764-022B-CAFD-F487EE1C8035}"/>
              </a:ext>
            </a:extLst>
          </p:cNvPr>
          <p:cNvSpPr/>
          <p:nvPr/>
        </p:nvSpPr>
        <p:spPr>
          <a:xfrm rot="16200000">
            <a:off x="3083120" y="-2158117"/>
            <a:ext cx="6025762" cy="11847445"/>
          </a:xfrm>
          <a:prstGeom prst="verticalScroll">
            <a:avLst>
              <a:gd name="adj" fmla="val 2312"/>
            </a:avLst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65CB46D-8CB2-725F-D24D-4D2E4B9C2DDA}"/>
              </a:ext>
            </a:extLst>
          </p:cNvPr>
          <p:cNvSpPr txBox="1"/>
          <p:nvPr/>
        </p:nvSpPr>
        <p:spPr>
          <a:xfrm>
            <a:off x="7513362" y="549965"/>
            <a:ext cx="4506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※ UI</a:t>
            </a:r>
            <a:r>
              <a:rPr lang="ko-KR" altLang="en-US" dirty="0">
                <a:solidFill>
                  <a:srgbClr val="FF0000"/>
                </a:solidFill>
              </a:rPr>
              <a:t>의 배치 이미지는 </a:t>
            </a:r>
            <a:r>
              <a:rPr lang="en-US" altLang="ko-KR" dirty="0" err="1">
                <a:solidFill>
                  <a:srgbClr val="FF0000"/>
                </a:solidFill>
              </a:rPr>
              <a:t>UI_image</a:t>
            </a:r>
            <a:r>
              <a:rPr lang="ko-KR" altLang="en-US" dirty="0">
                <a:solidFill>
                  <a:srgbClr val="FF0000"/>
                </a:solidFill>
              </a:rPr>
              <a:t>문서 참고</a:t>
            </a:r>
          </a:p>
        </p:txBody>
      </p:sp>
      <p:pic>
        <p:nvPicPr>
          <p:cNvPr id="7" name="그림 6" descr="텍스트, 스크린샷, 폰트, 도표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E49A201E-4D7E-FCEA-02D0-1A614143A9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079" y="1185161"/>
            <a:ext cx="9129842" cy="5133600"/>
          </a:xfrm>
          <a:prstGeom prst="rect">
            <a:avLst/>
          </a:prstGeom>
        </p:spPr>
      </p:pic>
      <p:sp>
        <p:nvSpPr>
          <p:cNvPr id="5" name="말풍선: 사각형 4">
            <a:extLst>
              <a:ext uri="{FF2B5EF4-FFF2-40B4-BE49-F238E27FC236}">
                <a16:creationId xmlns:a16="http://schemas.microsoft.com/office/drawing/2014/main" id="{FD63EE3A-EAAD-1596-28E9-DD90231D9CE9}"/>
              </a:ext>
            </a:extLst>
          </p:cNvPr>
          <p:cNvSpPr/>
          <p:nvPr/>
        </p:nvSpPr>
        <p:spPr>
          <a:xfrm>
            <a:off x="1760164" y="5182478"/>
            <a:ext cx="5382758" cy="670661"/>
          </a:xfrm>
          <a:prstGeom prst="wedgeRectCallout">
            <a:avLst>
              <a:gd name="adj1" fmla="val -19281"/>
              <a:gd name="adj2" fmla="val -101908"/>
            </a:avLst>
          </a:prstGeom>
          <a:solidFill>
            <a:schemeClr val="accent6">
              <a:lumMod val="75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Tx/>
              <a:buChar char="-"/>
            </a:pPr>
            <a:r>
              <a:rPr lang="ko-KR" altLang="en-US" sz="1200" dirty="0">
                <a:latin typeface="+mj-lt"/>
              </a:rPr>
              <a:t>버튼을 </a:t>
            </a:r>
            <a:r>
              <a:rPr lang="ko-KR" altLang="en-US" sz="1200" dirty="0" err="1">
                <a:latin typeface="+mj-lt"/>
              </a:rPr>
              <a:t>클릭하게되면</a:t>
            </a:r>
            <a:r>
              <a:rPr lang="ko-KR" altLang="en-US" sz="1200" dirty="0">
                <a:latin typeface="+mj-lt"/>
              </a:rPr>
              <a:t> 버튼의 왼쪽에 도장이 찍힌다</a:t>
            </a:r>
            <a:r>
              <a:rPr lang="en-US" altLang="ko-KR" sz="1200" dirty="0">
                <a:latin typeface="+mj-lt"/>
              </a:rPr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1200" dirty="0">
                <a:latin typeface="+mj-lt"/>
              </a:rPr>
              <a:t>이때 도장 찍히는 사운드가 같이 출력이 되면서 다음 화면으로 넘어간다</a:t>
            </a:r>
            <a:r>
              <a:rPr lang="en-US" altLang="ko-KR" sz="1200" dirty="0">
                <a:latin typeface="+mj-lt"/>
              </a:rPr>
              <a:t>.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B9CFCC8B-28AF-0D6B-B610-0D133548E311}"/>
              </a:ext>
            </a:extLst>
          </p:cNvPr>
          <p:cNvSpPr/>
          <p:nvPr/>
        </p:nvSpPr>
        <p:spPr>
          <a:xfrm>
            <a:off x="3366052" y="4373218"/>
            <a:ext cx="477078" cy="477078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88251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42A370-5210-9CE9-A284-E7C31641BB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AD8AAE8-A0E2-C4C6-0A77-16ED39AA3ED8}"/>
              </a:ext>
            </a:extLst>
          </p:cNvPr>
          <p:cNvSpPr txBox="1"/>
          <p:nvPr/>
        </p:nvSpPr>
        <p:spPr>
          <a:xfrm>
            <a:off x="192157" y="132521"/>
            <a:ext cx="43829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시작 레시피 선택 </a:t>
            </a:r>
            <a:r>
              <a:rPr lang="en-US" altLang="ko-KR" sz="3600" b="1" dirty="0"/>
              <a:t>UI</a:t>
            </a:r>
            <a:endParaRPr lang="ko-KR" altLang="en-US" sz="3600" b="1" dirty="0"/>
          </a:p>
        </p:txBody>
      </p:sp>
      <p:sp>
        <p:nvSpPr>
          <p:cNvPr id="3" name="두루마리 모양: 세로로 말림 2">
            <a:extLst>
              <a:ext uri="{FF2B5EF4-FFF2-40B4-BE49-F238E27FC236}">
                <a16:creationId xmlns:a16="http://schemas.microsoft.com/office/drawing/2014/main" id="{7A4F835B-14C3-793C-E8AC-2F8410B84F3D}"/>
              </a:ext>
            </a:extLst>
          </p:cNvPr>
          <p:cNvSpPr/>
          <p:nvPr/>
        </p:nvSpPr>
        <p:spPr>
          <a:xfrm rot="16200000">
            <a:off x="3083120" y="-2158117"/>
            <a:ext cx="6025762" cy="11847445"/>
          </a:xfrm>
          <a:prstGeom prst="verticalScroll">
            <a:avLst>
              <a:gd name="adj" fmla="val 2312"/>
            </a:avLst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CFFA96F-475A-A671-6E30-36118FF3096B}"/>
              </a:ext>
            </a:extLst>
          </p:cNvPr>
          <p:cNvSpPr/>
          <p:nvPr/>
        </p:nvSpPr>
        <p:spPr>
          <a:xfrm>
            <a:off x="500269" y="5279335"/>
            <a:ext cx="11191461" cy="1234108"/>
          </a:xfrm>
          <a:prstGeom prst="rect">
            <a:avLst/>
          </a:prstGeom>
          <a:solidFill>
            <a:srgbClr val="3B7D23"/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solidFill>
                  <a:schemeClr val="bg1"/>
                </a:solidFill>
              </a:rPr>
              <a:t>처음 시작하면서 가져갈 수 있는 레시피들을 보여주는 </a:t>
            </a:r>
            <a:r>
              <a:rPr lang="en-US" altLang="ko-KR" sz="1400" dirty="0">
                <a:solidFill>
                  <a:schemeClr val="bg1"/>
                </a:solidFill>
              </a:rPr>
              <a:t>UI</a:t>
            </a:r>
            <a:r>
              <a:rPr lang="ko-KR" altLang="en-US" sz="1400" dirty="0">
                <a:solidFill>
                  <a:schemeClr val="bg1"/>
                </a:solidFill>
              </a:rPr>
              <a:t>이다</a:t>
            </a:r>
            <a:r>
              <a:rPr lang="en-US" altLang="ko-KR" sz="1400" dirty="0">
                <a:solidFill>
                  <a:schemeClr val="bg1"/>
                </a:solidFill>
              </a:rPr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solidFill>
                  <a:schemeClr val="bg1"/>
                </a:solidFill>
              </a:rPr>
              <a:t>현실의 주방에 있는 </a:t>
            </a:r>
            <a:r>
              <a:rPr lang="ko-KR" altLang="en-US" sz="1400" dirty="0" err="1">
                <a:solidFill>
                  <a:schemeClr val="bg1"/>
                </a:solidFill>
              </a:rPr>
              <a:t>오더랙을</a:t>
            </a:r>
            <a:r>
              <a:rPr lang="ko-KR" altLang="en-US" sz="1400" dirty="0">
                <a:solidFill>
                  <a:schemeClr val="bg1"/>
                </a:solidFill>
              </a:rPr>
              <a:t> </a:t>
            </a:r>
            <a:r>
              <a:rPr lang="ko-KR" altLang="en-US" sz="1400" dirty="0" err="1">
                <a:solidFill>
                  <a:schemeClr val="bg1"/>
                </a:solidFill>
              </a:rPr>
              <a:t>모티브삼아서</a:t>
            </a:r>
            <a:r>
              <a:rPr lang="ko-KR" altLang="en-US" sz="1400" dirty="0">
                <a:solidFill>
                  <a:schemeClr val="bg1"/>
                </a:solidFill>
              </a:rPr>
              <a:t> 제작한 </a:t>
            </a:r>
            <a:r>
              <a:rPr lang="en-US" altLang="ko-KR" sz="1400" dirty="0">
                <a:solidFill>
                  <a:schemeClr val="bg1"/>
                </a:solidFill>
              </a:rPr>
              <a:t>UI</a:t>
            </a:r>
            <a:r>
              <a:rPr lang="ko-KR" altLang="en-US" sz="1400" dirty="0">
                <a:solidFill>
                  <a:schemeClr val="bg1"/>
                </a:solidFill>
              </a:rPr>
              <a:t>이다</a:t>
            </a:r>
            <a:r>
              <a:rPr lang="en-US" altLang="ko-KR" sz="1400" dirty="0">
                <a:solidFill>
                  <a:schemeClr val="bg1"/>
                </a:solidFill>
              </a:rPr>
              <a:t>.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44A520C-9432-C85C-BF40-7A6454E20744}"/>
              </a:ext>
            </a:extLst>
          </p:cNvPr>
          <p:cNvSpPr txBox="1"/>
          <p:nvPr/>
        </p:nvSpPr>
        <p:spPr>
          <a:xfrm>
            <a:off x="7513362" y="549965"/>
            <a:ext cx="4506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※ UI</a:t>
            </a:r>
            <a:r>
              <a:rPr lang="ko-KR" altLang="en-US" dirty="0">
                <a:solidFill>
                  <a:srgbClr val="FF0000"/>
                </a:solidFill>
              </a:rPr>
              <a:t>의 배치 이미지는 </a:t>
            </a:r>
            <a:r>
              <a:rPr lang="en-US" altLang="ko-KR" dirty="0" err="1">
                <a:solidFill>
                  <a:srgbClr val="FF0000"/>
                </a:solidFill>
              </a:rPr>
              <a:t>UI_image</a:t>
            </a:r>
            <a:r>
              <a:rPr lang="ko-KR" altLang="en-US" dirty="0">
                <a:solidFill>
                  <a:srgbClr val="FF0000"/>
                </a:solidFill>
              </a:rPr>
              <a:t>문서 참고</a:t>
            </a:r>
          </a:p>
        </p:txBody>
      </p:sp>
      <p:pic>
        <p:nvPicPr>
          <p:cNvPr id="5" name="그림 4" descr="텍스트, 스크린샷, 폰트, 디자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E4AFD4B9-97DF-23D8-304D-76C9031408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141" y="1072720"/>
            <a:ext cx="7229719" cy="4066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1023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E710CF-B60A-584D-62BF-62138515CD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BD2974C-16C0-DC3A-6AAE-108FAE1750A9}"/>
              </a:ext>
            </a:extLst>
          </p:cNvPr>
          <p:cNvSpPr txBox="1"/>
          <p:nvPr/>
        </p:nvSpPr>
        <p:spPr>
          <a:xfrm>
            <a:off x="192157" y="132521"/>
            <a:ext cx="43829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시작 레시피 선택 </a:t>
            </a:r>
            <a:r>
              <a:rPr lang="en-US" altLang="ko-KR" sz="3600" b="1" dirty="0"/>
              <a:t>UI</a:t>
            </a:r>
            <a:endParaRPr lang="ko-KR" altLang="en-US" sz="3600" b="1" dirty="0"/>
          </a:p>
        </p:txBody>
      </p:sp>
      <p:sp>
        <p:nvSpPr>
          <p:cNvPr id="3" name="두루마리 모양: 세로로 말림 2">
            <a:extLst>
              <a:ext uri="{FF2B5EF4-FFF2-40B4-BE49-F238E27FC236}">
                <a16:creationId xmlns:a16="http://schemas.microsoft.com/office/drawing/2014/main" id="{FC4449A4-E5AE-30F3-9D33-B8B20B759327}"/>
              </a:ext>
            </a:extLst>
          </p:cNvPr>
          <p:cNvSpPr/>
          <p:nvPr/>
        </p:nvSpPr>
        <p:spPr>
          <a:xfrm rot="16200000">
            <a:off x="3083120" y="-2158117"/>
            <a:ext cx="6025762" cy="11847445"/>
          </a:xfrm>
          <a:prstGeom prst="verticalScroll">
            <a:avLst>
              <a:gd name="adj" fmla="val 2312"/>
            </a:avLst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F1FB83D-A710-060B-52C5-11B658334C6C}"/>
              </a:ext>
            </a:extLst>
          </p:cNvPr>
          <p:cNvSpPr txBox="1"/>
          <p:nvPr/>
        </p:nvSpPr>
        <p:spPr>
          <a:xfrm>
            <a:off x="7513362" y="549965"/>
            <a:ext cx="4506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※ UI</a:t>
            </a:r>
            <a:r>
              <a:rPr lang="ko-KR" altLang="en-US" dirty="0">
                <a:solidFill>
                  <a:srgbClr val="FF0000"/>
                </a:solidFill>
              </a:rPr>
              <a:t>의 배치 이미지는 </a:t>
            </a:r>
            <a:r>
              <a:rPr lang="en-US" altLang="ko-KR" dirty="0" err="1">
                <a:solidFill>
                  <a:srgbClr val="FF0000"/>
                </a:solidFill>
              </a:rPr>
              <a:t>UI_image</a:t>
            </a:r>
            <a:r>
              <a:rPr lang="ko-KR" altLang="en-US" dirty="0">
                <a:solidFill>
                  <a:srgbClr val="FF0000"/>
                </a:solidFill>
              </a:rPr>
              <a:t>문서 참고</a:t>
            </a:r>
          </a:p>
        </p:txBody>
      </p:sp>
      <p:pic>
        <p:nvPicPr>
          <p:cNvPr id="5" name="그림 4" descr="텍스트, 스크린샷, 폰트, 디자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749BF4A5-466B-A2D9-574C-B4611B0EC8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6840" y="1297035"/>
            <a:ext cx="8778320" cy="4937141"/>
          </a:xfrm>
          <a:prstGeom prst="rect">
            <a:avLst/>
          </a:prstGeom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922F4777-F8C3-9AC6-9D71-57E9B54BE748}"/>
              </a:ext>
            </a:extLst>
          </p:cNvPr>
          <p:cNvSpPr/>
          <p:nvPr/>
        </p:nvSpPr>
        <p:spPr>
          <a:xfrm>
            <a:off x="8912087" y="5638801"/>
            <a:ext cx="1451113" cy="466476"/>
          </a:xfrm>
          <a:prstGeom prst="roundRect">
            <a:avLst/>
          </a:prstGeom>
          <a:solidFill>
            <a:srgbClr val="3B7D2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게임 시작</a:t>
            </a:r>
          </a:p>
        </p:txBody>
      </p:sp>
      <p:sp>
        <p:nvSpPr>
          <p:cNvPr id="8" name="말풍선: 사각형 7">
            <a:extLst>
              <a:ext uri="{FF2B5EF4-FFF2-40B4-BE49-F238E27FC236}">
                <a16:creationId xmlns:a16="http://schemas.microsoft.com/office/drawing/2014/main" id="{FEA4FF8A-DB56-3B56-EB82-9E35A20C1973}"/>
              </a:ext>
            </a:extLst>
          </p:cNvPr>
          <p:cNvSpPr/>
          <p:nvPr/>
        </p:nvSpPr>
        <p:spPr>
          <a:xfrm>
            <a:off x="609600" y="5531624"/>
            <a:ext cx="4395471" cy="974708"/>
          </a:xfrm>
          <a:prstGeom prst="wedgeRectCallout">
            <a:avLst>
              <a:gd name="adj1" fmla="val 18446"/>
              <a:gd name="adj2" fmla="val -73256"/>
            </a:avLst>
          </a:prstGeom>
          <a:solidFill>
            <a:schemeClr val="accent6">
              <a:lumMod val="75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Tx/>
              <a:buChar char="-"/>
            </a:pPr>
            <a:r>
              <a:rPr lang="ko-KR" altLang="en-US" sz="1200" dirty="0">
                <a:latin typeface="+mj-lt"/>
              </a:rPr>
              <a:t>레시피를 클릭하면 해당 레시피가 하이라이트 된다</a:t>
            </a:r>
            <a:r>
              <a:rPr lang="en-US" altLang="ko-KR" sz="1200" dirty="0">
                <a:latin typeface="+mj-lt"/>
              </a:rPr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1200" dirty="0">
                <a:latin typeface="+mj-lt"/>
              </a:rPr>
              <a:t>그 후 좌측 하단의 게임시작이 활성화 된다</a:t>
            </a:r>
            <a:r>
              <a:rPr lang="en-US" altLang="ko-KR" sz="1200" dirty="0">
                <a:latin typeface="+mj-lt"/>
              </a:rPr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1200" dirty="0">
                <a:latin typeface="+mj-lt"/>
              </a:rPr>
              <a:t>게임시작 버튼을 누르면 선택된 레시피가 뽑히는</a:t>
            </a:r>
            <a:br>
              <a:rPr lang="en-US" altLang="ko-KR" sz="1200" dirty="0">
                <a:latin typeface="+mj-lt"/>
              </a:rPr>
            </a:br>
            <a:r>
              <a:rPr lang="ko-KR" altLang="en-US" sz="1200" dirty="0">
                <a:latin typeface="+mj-lt"/>
              </a:rPr>
              <a:t>애니메이션을 출력한다</a:t>
            </a:r>
            <a:r>
              <a:rPr lang="en-US" altLang="ko-KR" sz="1200" dirty="0">
                <a:latin typeface="+mj-lt"/>
              </a:rPr>
              <a:t>.</a:t>
            </a:r>
          </a:p>
        </p:txBody>
      </p:sp>
      <p:sp>
        <p:nvSpPr>
          <p:cNvPr id="10" name="말풍선: 사각형 9">
            <a:extLst>
              <a:ext uri="{FF2B5EF4-FFF2-40B4-BE49-F238E27FC236}">
                <a16:creationId xmlns:a16="http://schemas.microsoft.com/office/drawing/2014/main" id="{495541D4-AEAD-F2CE-3E0A-04EAB98E7A92}"/>
              </a:ext>
            </a:extLst>
          </p:cNvPr>
          <p:cNvSpPr/>
          <p:nvPr/>
        </p:nvSpPr>
        <p:spPr>
          <a:xfrm>
            <a:off x="6493565" y="4709048"/>
            <a:ext cx="5088835" cy="670661"/>
          </a:xfrm>
          <a:prstGeom prst="wedgeRectCallout">
            <a:avLst>
              <a:gd name="adj1" fmla="val 13787"/>
              <a:gd name="adj2" fmla="val 83835"/>
            </a:avLst>
          </a:prstGeom>
          <a:solidFill>
            <a:schemeClr val="accent6">
              <a:lumMod val="75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Tx/>
              <a:buChar char="-"/>
            </a:pPr>
            <a:r>
              <a:rPr lang="ko-KR" altLang="en-US" sz="1200" dirty="0">
                <a:latin typeface="+mj-lt"/>
              </a:rPr>
              <a:t>레시피를 설정하지 않으면 비활성화 상태가 된다</a:t>
            </a:r>
            <a:r>
              <a:rPr lang="en-US" altLang="ko-KR" sz="1200" dirty="0">
                <a:latin typeface="+mj-lt"/>
              </a:rPr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1200" dirty="0">
                <a:latin typeface="+mj-lt"/>
              </a:rPr>
              <a:t>활성화된 상태에서 누르면 선택된 레시피를 가지고 게임을 시작한다</a:t>
            </a:r>
            <a:r>
              <a:rPr lang="en-US" altLang="ko-KR" sz="1200" dirty="0">
                <a:latin typeface="+mj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909802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41F3F0-5023-9B7E-2B62-779610A935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9A98879-C753-5D21-6C84-06D792B3B013}"/>
              </a:ext>
            </a:extLst>
          </p:cNvPr>
          <p:cNvSpPr txBox="1"/>
          <p:nvPr/>
        </p:nvSpPr>
        <p:spPr>
          <a:xfrm>
            <a:off x="192157" y="132521"/>
            <a:ext cx="32976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의뢰</a:t>
            </a:r>
            <a:r>
              <a:rPr lang="en-US" altLang="ko-KR" sz="3600" b="1" dirty="0"/>
              <a:t> </a:t>
            </a:r>
            <a:r>
              <a:rPr lang="ko-KR" altLang="en-US" sz="3600" b="1" dirty="0"/>
              <a:t>게시판 </a:t>
            </a:r>
            <a:r>
              <a:rPr lang="en-US" altLang="ko-KR" sz="3600" b="1" dirty="0"/>
              <a:t>UI</a:t>
            </a:r>
            <a:endParaRPr lang="ko-KR" altLang="en-US" sz="3600" b="1" dirty="0"/>
          </a:p>
        </p:txBody>
      </p:sp>
      <p:sp>
        <p:nvSpPr>
          <p:cNvPr id="3" name="두루마리 모양: 세로로 말림 2">
            <a:extLst>
              <a:ext uri="{FF2B5EF4-FFF2-40B4-BE49-F238E27FC236}">
                <a16:creationId xmlns:a16="http://schemas.microsoft.com/office/drawing/2014/main" id="{9178A975-CE54-16A3-52D7-3142ECD3312D}"/>
              </a:ext>
            </a:extLst>
          </p:cNvPr>
          <p:cNvSpPr/>
          <p:nvPr/>
        </p:nvSpPr>
        <p:spPr>
          <a:xfrm rot="16200000">
            <a:off x="3083120" y="-2158117"/>
            <a:ext cx="6025762" cy="11847445"/>
          </a:xfrm>
          <a:prstGeom prst="verticalScroll">
            <a:avLst>
              <a:gd name="adj" fmla="val 2312"/>
            </a:avLst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 descr="텍스트, 도표, 스크린샷, 평면도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F3B6A614-2CA0-2876-4175-39B488EDDC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3789" y="1144338"/>
            <a:ext cx="7050437" cy="3964376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50A0607F-1D9E-529A-C53F-67CAAA37A3EF}"/>
              </a:ext>
            </a:extLst>
          </p:cNvPr>
          <p:cNvSpPr/>
          <p:nvPr/>
        </p:nvSpPr>
        <p:spPr>
          <a:xfrm>
            <a:off x="500269" y="5279335"/>
            <a:ext cx="11191461" cy="1234108"/>
          </a:xfrm>
          <a:prstGeom prst="rect">
            <a:avLst/>
          </a:prstGeom>
          <a:solidFill>
            <a:srgbClr val="3B7D23"/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solidFill>
                  <a:schemeClr val="bg1"/>
                </a:solidFill>
              </a:rPr>
              <a:t>플레이어가 의뢰를 받기위해서 사용하는 게시판이다</a:t>
            </a:r>
            <a:r>
              <a:rPr lang="en-US" altLang="ko-KR" sz="1400" dirty="0">
                <a:solidFill>
                  <a:schemeClr val="bg1"/>
                </a:solidFill>
              </a:rPr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solidFill>
                  <a:schemeClr val="bg1"/>
                </a:solidFill>
              </a:rPr>
              <a:t>해당 게시판에서 의뢰를 선택하여 받아서 제작을 진행한다</a:t>
            </a:r>
            <a:r>
              <a:rPr lang="en-US" altLang="ko-KR" sz="1400" dirty="0">
                <a:solidFill>
                  <a:schemeClr val="bg1"/>
                </a:solidFill>
              </a:rPr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solidFill>
                  <a:schemeClr val="bg1"/>
                </a:solidFill>
              </a:rPr>
              <a:t>게시판에 무질서하게 의뢰지가 붙어있는 것을 표현하도록 기획했다</a:t>
            </a:r>
            <a:r>
              <a:rPr lang="en-US" altLang="ko-KR" sz="1400" dirty="0">
                <a:solidFill>
                  <a:schemeClr val="bg1"/>
                </a:solidFill>
              </a:rPr>
              <a:t>.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963B454-AD93-B10A-A745-64120B97841A}"/>
              </a:ext>
            </a:extLst>
          </p:cNvPr>
          <p:cNvSpPr txBox="1"/>
          <p:nvPr/>
        </p:nvSpPr>
        <p:spPr>
          <a:xfrm>
            <a:off x="7513362" y="549965"/>
            <a:ext cx="4506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※ UI</a:t>
            </a:r>
            <a:r>
              <a:rPr lang="ko-KR" altLang="en-US" dirty="0">
                <a:solidFill>
                  <a:srgbClr val="FF0000"/>
                </a:solidFill>
              </a:rPr>
              <a:t>의 배치 이미지는 </a:t>
            </a:r>
            <a:r>
              <a:rPr lang="en-US" altLang="ko-KR" dirty="0" err="1">
                <a:solidFill>
                  <a:srgbClr val="FF0000"/>
                </a:solidFill>
              </a:rPr>
              <a:t>UI_image</a:t>
            </a:r>
            <a:r>
              <a:rPr lang="ko-KR" altLang="en-US" dirty="0">
                <a:solidFill>
                  <a:srgbClr val="FF0000"/>
                </a:solidFill>
              </a:rPr>
              <a:t>문서 참고</a:t>
            </a:r>
          </a:p>
        </p:txBody>
      </p:sp>
    </p:spTree>
    <p:extLst>
      <p:ext uri="{BB962C8B-B14F-4D97-AF65-F5344CB8AC3E}">
        <p14:creationId xmlns:p14="http://schemas.microsoft.com/office/powerpoint/2010/main" val="5384708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EF9204D-455E-EA66-F3CC-5C86252F49C8}"/>
              </a:ext>
            </a:extLst>
          </p:cNvPr>
          <p:cNvSpPr txBox="1"/>
          <p:nvPr/>
        </p:nvSpPr>
        <p:spPr>
          <a:xfrm>
            <a:off x="192157" y="132521"/>
            <a:ext cx="32976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의뢰</a:t>
            </a:r>
            <a:r>
              <a:rPr lang="en-US" altLang="ko-KR" sz="3600" b="1" dirty="0"/>
              <a:t> </a:t>
            </a:r>
            <a:r>
              <a:rPr lang="ko-KR" altLang="en-US" sz="3600" b="1" dirty="0"/>
              <a:t>게시판 </a:t>
            </a:r>
            <a:r>
              <a:rPr lang="en-US" altLang="ko-KR" sz="3600" b="1" dirty="0"/>
              <a:t>UI</a:t>
            </a:r>
            <a:endParaRPr lang="ko-KR" altLang="en-US" sz="3600" b="1" dirty="0"/>
          </a:p>
        </p:txBody>
      </p:sp>
      <p:sp>
        <p:nvSpPr>
          <p:cNvPr id="3" name="두루마리 모양: 세로로 말림 2">
            <a:extLst>
              <a:ext uri="{FF2B5EF4-FFF2-40B4-BE49-F238E27FC236}">
                <a16:creationId xmlns:a16="http://schemas.microsoft.com/office/drawing/2014/main" id="{F37B199C-E1F5-9268-BA04-678B69E9A37D}"/>
              </a:ext>
            </a:extLst>
          </p:cNvPr>
          <p:cNvSpPr/>
          <p:nvPr/>
        </p:nvSpPr>
        <p:spPr>
          <a:xfrm rot="16200000">
            <a:off x="3083120" y="-2158117"/>
            <a:ext cx="6025762" cy="11847445"/>
          </a:xfrm>
          <a:prstGeom prst="verticalScroll">
            <a:avLst>
              <a:gd name="adj" fmla="val 2312"/>
            </a:avLst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 descr="텍스트, 도표, 스크린샷, 평면도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76FB27AE-CCDD-5943-16D1-72959454A6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1302" y="1329867"/>
            <a:ext cx="8569397" cy="4818469"/>
          </a:xfrm>
          <a:prstGeom prst="rect">
            <a:avLst/>
          </a:prstGeom>
        </p:spPr>
      </p:pic>
      <p:sp>
        <p:nvSpPr>
          <p:cNvPr id="6" name="말풍선: 사각형 5">
            <a:extLst>
              <a:ext uri="{FF2B5EF4-FFF2-40B4-BE49-F238E27FC236}">
                <a16:creationId xmlns:a16="http://schemas.microsoft.com/office/drawing/2014/main" id="{CDED1B8D-B596-B981-3D43-E17B5F87BFDC}"/>
              </a:ext>
            </a:extLst>
          </p:cNvPr>
          <p:cNvSpPr/>
          <p:nvPr/>
        </p:nvSpPr>
        <p:spPr>
          <a:xfrm>
            <a:off x="1318592" y="3692707"/>
            <a:ext cx="3823252" cy="1946094"/>
          </a:xfrm>
          <a:prstGeom prst="wedgeRectCallout">
            <a:avLst>
              <a:gd name="adj1" fmla="val 57330"/>
              <a:gd name="adj2" fmla="val -23421"/>
            </a:avLst>
          </a:prstGeom>
          <a:solidFill>
            <a:schemeClr val="accent6">
              <a:lumMod val="75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[</a:t>
            </a:r>
            <a:r>
              <a:rPr lang="ko-KR" altLang="en-US" b="1" dirty="0"/>
              <a:t>의뢰서</a:t>
            </a:r>
            <a:r>
              <a:rPr lang="en-US" altLang="ko-KR" b="1" dirty="0"/>
              <a:t>]</a:t>
            </a:r>
          </a:p>
          <a:p>
            <a:pPr algn="ctr"/>
            <a:endParaRPr lang="en-US" altLang="ko-KR" sz="300" b="1" dirty="0"/>
          </a:p>
          <a:p>
            <a:pPr marL="171450" indent="-171450">
              <a:buFontTx/>
              <a:buChar char="-"/>
            </a:pPr>
            <a:r>
              <a:rPr lang="ko-KR" altLang="en-US" sz="1200" dirty="0"/>
              <a:t>의뢰에 대한 간단한 정보가 적혀 있는 종이이다</a:t>
            </a:r>
            <a:r>
              <a:rPr lang="en-US" altLang="ko-KR" sz="1200" dirty="0"/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1200" dirty="0"/>
              <a:t>의뢰서는 보드에 </a:t>
            </a:r>
            <a:r>
              <a:rPr lang="ko-KR" altLang="en-US" sz="1200" dirty="0" err="1"/>
              <a:t>랜덤한</a:t>
            </a:r>
            <a:r>
              <a:rPr lang="ko-KR" altLang="en-US" sz="1200" dirty="0"/>
              <a:t> 위치에 생성되어 있는다</a:t>
            </a:r>
            <a:r>
              <a:rPr lang="en-US" altLang="ko-KR" sz="1200" dirty="0"/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1200" dirty="0"/>
              <a:t>의뢰서의 테두리 색에 따라 난이도가 나뉜다</a:t>
            </a:r>
            <a:r>
              <a:rPr lang="en-US" altLang="ko-KR" sz="1200" dirty="0"/>
              <a:t>.</a:t>
            </a:r>
          </a:p>
          <a:p>
            <a:pPr marL="171450" indent="-171450">
              <a:buFontTx/>
              <a:buChar char="-"/>
            </a:pPr>
            <a:endParaRPr lang="en-US" altLang="ko-KR" sz="1200" dirty="0"/>
          </a:p>
          <a:p>
            <a:pPr marL="171450" indent="-171450">
              <a:buFontTx/>
              <a:buChar char="-"/>
            </a:pPr>
            <a:endParaRPr lang="en-US" altLang="ko-KR" sz="1200" dirty="0"/>
          </a:p>
          <a:p>
            <a:pPr marL="171450" indent="-171450">
              <a:buFontTx/>
              <a:buChar char="-"/>
            </a:pPr>
            <a:endParaRPr lang="en-US" altLang="ko-KR" sz="1200" dirty="0"/>
          </a:p>
          <a:p>
            <a:pPr marL="171450" indent="-171450">
              <a:buFontTx/>
              <a:buChar char="-"/>
            </a:pPr>
            <a:endParaRPr lang="en-US" altLang="ko-KR" sz="1200" dirty="0"/>
          </a:p>
          <a:p>
            <a:pPr marL="171450" indent="-171450">
              <a:buFontTx/>
              <a:buChar char="-"/>
            </a:pPr>
            <a:endParaRPr lang="ko-KR" altLang="en-US" sz="1200" dirty="0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DEE5F56B-50AF-2E94-DF22-37247143A9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9824795"/>
              </p:ext>
            </p:extLst>
          </p:nvPr>
        </p:nvGraphicFramePr>
        <p:xfrm>
          <a:off x="1430130" y="4747921"/>
          <a:ext cx="3600176" cy="6258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0044">
                  <a:extLst>
                    <a:ext uri="{9D8B030D-6E8A-4147-A177-3AD203B41FA5}">
                      <a16:colId xmlns:a16="http://schemas.microsoft.com/office/drawing/2014/main" val="2365246368"/>
                    </a:ext>
                  </a:extLst>
                </a:gridCol>
                <a:gridCol w="900044">
                  <a:extLst>
                    <a:ext uri="{9D8B030D-6E8A-4147-A177-3AD203B41FA5}">
                      <a16:colId xmlns:a16="http://schemas.microsoft.com/office/drawing/2014/main" val="2922623824"/>
                    </a:ext>
                  </a:extLst>
                </a:gridCol>
                <a:gridCol w="900044">
                  <a:extLst>
                    <a:ext uri="{9D8B030D-6E8A-4147-A177-3AD203B41FA5}">
                      <a16:colId xmlns:a16="http://schemas.microsoft.com/office/drawing/2014/main" val="812342277"/>
                    </a:ext>
                  </a:extLst>
                </a:gridCol>
                <a:gridCol w="900044">
                  <a:extLst>
                    <a:ext uri="{9D8B030D-6E8A-4147-A177-3AD203B41FA5}">
                      <a16:colId xmlns:a16="http://schemas.microsoft.com/office/drawing/2014/main" val="2954202030"/>
                    </a:ext>
                  </a:extLst>
                </a:gridCol>
              </a:tblGrid>
              <a:tr h="31291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색상</a:t>
                      </a:r>
                    </a:p>
                  </a:txBody>
                  <a:tcPr anchor="ctr">
                    <a:solidFill>
                      <a:srgbClr val="4E95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rgbClr val="FF0000"/>
                          </a:solidFill>
                        </a:rPr>
                        <a:t>빨강</a:t>
                      </a:r>
                    </a:p>
                  </a:txBody>
                  <a:tcPr anchor="ctr"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rgbClr val="FFFF00"/>
                          </a:solidFill>
                        </a:rPr>
                        <a:t>노랑</a:t>
                      </a:r>
                    </a:p>
                  </a:txBody>
                  <a:tcPr anchor="ctr"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검정</a:t>
                      </a:r>
                    </a:p>
                  </a:txBody>
                  <a:tcPr anchor="ctr"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3288797"/>
                  </a:ext>
                </a:extLst>
              </a:tr>
              <a:tr h="31291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bg1"/>
                          </a:solidFill>
                        </a:rPr>
                        <a:t>난이도</a:t>
                      </a:r>
                    </a:p>
                  </a:txBody>
                  <a:tcPr anchor="ctr">
                    <a:solidFill>
                      <a:srgbClr val="4E95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어려움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중간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쉬움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04475326"/>
                  </a:ext>
                </a:extLst>
              </a:tr>
            </a:tbl>
          </a:graphicData>
        </a:graphic>
      </p:graphicFrame>
      <p:sp>
        <p:nvSpPr>
          <p:cNvPr id="8" name="말풍선: 사각형 7">
            <a:extLst>
              <a:ext uri="{FF2B5EF4-FFF2-40B4-BE49-F238E27FC236}">
                <a16:creationId xmlns:a16="http://schemas.microsoft.com/office/drawing/2014/main" id="{712788C9-9326-627C-E6C2-98C4D157ACFE}"/>
              </a:ext>
            </a:extLst>
          </p:cNvPr>
          <p:cNvSpPr/>
          <p:nvPr/>
        </p:nvSpPr>
        <p:spPr>
          <a:xfrm>
            <a:off x="7726018" y="4838032"/>
            <a:ext cx="3823252" cy="1601537"/>
          </a:xfrm>
          <a:prstGeom prst="wedgeRectCallout">
            <a:avLst>
              <a:gd name="adj1" fmla="val -24299"/>
              <a:gd name="adj2" fmla="val -60365"/>
            </a:avLst>
          </a:prstGeom>
          <a:solidFill>
            <a:schemeClr val="accent6">
              <a:lumMod val="75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[</a:t>
            </a:r>
            <a:r>
              <a:rPr lang="ko-KR" altLang="en-US" b="1" dirty="0"/>
              <a:t>의뢰서 생성 규칙</a:t>
            </a:r>
            <a:r>
              <a:rPr lang="en-US" altLang="ko-KR" b="1" dirty="0"/>
              <a:t>]</a:t>
            </a:r>
          </a:p>
          <a:p>
            <a:pPr algn="ctr"/>
            <a:endParaRPr lang="en-US" altLang="ko-KR" sz="300" b="1" dirty="0"/>
          </a:p>
          <a:p>
            <a:pPr marL="171450" indent="-171450">
              <a:buFontTx/>
              <a:buChar char="-"/>
            </a:pPr>
            <a:r>
              <a:rPr lang="ko-KR" altLang="en-US" sz="1200" dirty="0"/>
              <a:t>의뢰서는 총 </a:t>
            </a:r>
            <a:r>
              <a:rPr lang="en-US" altLang="ko-KR" sz="1200" dirty="0"/>
              <a:t>3</a:t>
            </a:r>
            <a:r>
              <a:rPr lang="ko-KR" altLang="en-US" sz="1200" dirty="0"/>
              <a:t>개의 층으로 이뤄져 있다</a:t>
            </a:r>
            <a:r>
              <a:rPr lang="en-US" altLang="ko-KR" sz="1200" dirty="0"/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1200" dirty="0"/>
              <a:t>각 층별로 </a:t>
            </a:r>
            <a:r>
              <a:rPr lang="en-US" altLang="ko-KR" sz="1200" dirty="0"/>
              <a:t>5</a:t>
            </a:r>
            <a:r>
              <a:rPr lang="ko-KR" altLang="en-US" sz="1200" dirty="0"/>
              <a:t>개의 의뢰서가 생성이 된다</a:t>
            </a:r>
            <a:r>
              <a:rPr lang="en-US" altLang="ko-KR" sz="1200" dirty="0"/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1200" dirty="0"/>
              <a:t>정해진 공간안에 랜덤하게 흩뿌려지며 생성된다</a:t>
            </a:r>
            <a:r>
              <a:rPr lang="en-US" altLang="ko-KR" sz="1200" dirty="0"/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1200" dirty="0"/>
              <a:t>같은 층의 </a:t>
            </a:r>
            <a:r>
              <a:rPr lang="ko-KR" altLang="en-US" sz="1200" dirty="0" err="1"/>
              <a:t>의뢰서끼리는</a:t>
            </a:r>
            <a:r>
              <a:rPr lang="ko-KR" altLang="en-US" sz="1200" dirty="0"/>
              <a:t> 겹쳐지지 않으며</a:t>
            </a:r>
            <a:r>
              <a:rPr lang="en-US" altLang="ko-KR" sz="1200" dirty="0"/>
              <a:t>,</a:t>
            </a:r>
            <a:br>
              <a:rPr lang="en-US" altLang="ko-KR" sz="1200" dirty="0"/>
            </a:br>
            <a:r>
              <a:rPr lang="ko-KR" altLang="en-US" sz="1200" dirty="0"/>
              <a:t>다른 층의 의뢰서와는 겹쳐질 수 있다</a:t>
            </a:r>
            <a:r>
              <a:rPr lang="en-US" altLang="ko-KR" sz="1200" dirty="0"/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67A068-3C79-854F-67F9-A2475AFFB41F}"/>
              </a:ext>
            </a:extLst>
          </p:cNvPr>
          <p:cNvSpPr txBox="1"/>
          <p:nvPr/>
        </p:nvSpPr>
        <p:spPr>
          <a:xfrm>
            <a:off x="7513362" y="549965"/>
            <a:ext cx="4506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※ UI</a:t>
            </a:r>
            <a:r>
              <a:rPr lang="ko-KR" altLang="en-US" dirty="0">
                <a:solidFill>
                  <a:srgbClr val="FF0000"/>
                </a:solidFill>
              </a:rPr>
              <a:t>의 배치 이미지는 </a:t>
            </a:r>
            <a:r>
              <a:rPr lang="en-US" altLang="ko-KR" dirty="0" err="1">
                <a:solidFill>
                  <a:srgbClr val="FF0000"/>
                </a:solidFill>
              </a:rPr>
              <a:t>UI_image</a:t>
            </a:r>
            <a:r>
              <a:rPr lang="ko-KR" altLang="en-US" dirty="0">
                <a:solidFill>
                  <a:srgbClr val="FF0000"/>
                </a:solidFill>
              </a:rPr>
              <a:t>문서 참고</a:t>
            </a:r>
          </a:p>
        </p:txBody>
      </p:sp>
      <p:sp>
        <p:nvSpPr>
          <p:cNvPr id="10" name="말풍선: 사각형 9">
            <a:extLst>
              <a:ext uri="{FF2B5EF4-FFF2-40B4-BE49-F238E27FC236}">
                <a16:creationId xmlns:a16="http://schemas.microsoft.com/office/drawing/2014/main" id="{98DE57D8-529B-AC38-9FAC-1D71EAEEBD19}"/>
              </a:ext>
            </a:extLst>
          </p:cNvPr>
          <p:cNvSpPr/>
          <p:nvPr/>
        </p:nvSpPr>
        <p:spPr>
          <a:xfrm>
            <a:off x="7153799" y="2413288"/>
            <a:ext cx="4395471" cy="670661"/>
          </a:xfrm>
          <a:prstGeom prst="wedgeRectCallout">
            <a:avLst>
              <a:gd name="adj1" fmla="val -18035"/>
              <a:gd name="adj2" fmla="val -79184"/>
            </a:avLst>
          </a:prstGeom>
          <a:solidFill>
            <a:schemeClr val="accent6">
              <a:lumMod val="75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Tx/>
              <a:buChar char="-"/>
            </a:pPr>
            <a:r>
              <a:rPr lang="ko-KR" altLang="en-US" sz="1200" dirty="0">
                <a:latin typeface="+mj-lt"/>
              </a:rPr>
              <a:t>버튼을 클릭하면 의뢰함 </a:t>
            </a:r>
            <a:r>
              <a:rPr lang="en-US" altLang="ko-KR" sz="1200" dirty="0">
                <a:latin typeface="+mj-lt"/>
              </a:rPr>
              <a:t>UI</a:t>
            </a:r>
            <a:r>
              <a:rPr lang="ko-KR" altLang="en-US" sz="1200" dirty="0">
                <a:latin typeface="+mj-lt"/>
              </a:rPr>
              <a:t>로 이동한다</a:t>
            </a:r>
            <a:r>
              <a:rPr lang="en-US" altLang="ko-KR" sz="1200" dirty="0">
                <a:latin typeface="+mj-lt"/>
              </a:rPr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1200" dirty="0">
                <a:latin typeface="+mj-lt"/>
              </a:rPr>
              <a:t>수락한 의뢰가 </a:t>
            </a:r>
            <a:r>
              <a:rPr lang="en-US" altLang="ko-KR" sz="1200" dirty="0">
                <a:latin typeface="+mj-lt"/>
              </a:rPr>
              <a:t>5</a:t>
            </a:r>
            <a:r>
              <a:rPr lang="ko-KR" altLang="en-US" sz="1200" dirty="0">
                <a:latin typeface="+mj-lt"/>
              </a:rPr>
              <a:t>개일 경우 해당 버튼이 하이라이트 된다</a:t>
            </a:r>
            <a:r>
              <a:rPr lang="en-US" altLang="ko-KR" sz="1200" dirty="0">
                <a:latin typeface="+mj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584303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1B41C2-D3AB-028E-0373-1118D5A44A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E939209-CC61-11F1-8B73-73EF321C2EF3}"/>
              </a:ext>
            </a:extLst>
          </p:cNvPr>
          <p:cNvSpPr txBox="1"/>
          <p:nvPr/>
        </p:nvSpPr>
        <p:spPr>
          <a:xfrm>
            <a:off x="192157" y="132521"/>
            <a:ext cx="32976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의뢰</a:t>
            </a:r>
            <a:r>
              <a:rPr lang="en-US" altLang="ko-KR" sz="3600" b="1" dirty="0"/>
              <a:t> </a:t>
            </a:r>
            <a:r>
              <a:rPr lang="ko-KR" altLang="en-US" sz="3600" b="1" dirty="0"/>
              <a:t>게시판 </a:t>
            </a:r>
            <a:r>
              <a:rPr lang="en-US" altLang="ko-KR" sz="3600" b="1" dirty="0"/>
              <a:t>UI</a:t>
            </a:r>
            <a:endParaRPr lang="ko-KR" altLang="en-US" sz="3600" b="1" dirty="0"/>
          </a:p>
        </p:txBody>
      </p:sp>
      <p:sp>
        <p:nvSpPr>
          <p:cNvPr id="3" name="두루마리 모양: 세로로 말림 2">
            <a:extLst>
              <a:ext uri="{FF2B5EF4-FFF2-40B4-BE49-F238E27FC236}">
                <a16:creationId xmlns:a16="http://schemas.microsoft.com/office/drawing/2014/main" id="{EF8F1B2F-20BF-8C26-195B-5E0E8633DE24}"/>
              </a:ext>
            </a:extLst>
          </p:cNvPr>
          <p:cNvSpPr/>
          <p:nvPr/>
        </p:nvSpPr>
        <p:spPr>
          <a:xfrm rot="16200000">
            <a:off x="3083120" y="-2158117"/>
            <a:ext cx="6025762" cy="11847445"/>
          </a:xfrm>
          <a:prstGeom prst="verticalScroll">
            <a:avLst>
              <a:gd name="adj" fmla="val 2312"/>
            </a:avLst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 descr="텍스트, 스크린샷, 포스트잇 노트, 도표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7EFD4C5B-AD41-8175-CDE6-AF00767335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242" y="1088504"/>
            <a:ext cx="9509635" cy="5354203"/>
          </a:xfrm>
          <a:prstGeom prst="rect">
            <a:avLst/>
          </a:prstGeom>
        </p:spPr>
      </p:pic>
      <p:sp>
        <p:nvSpPr>
          <p:cNvPr id="9" name="말풍선: 사각형 8">
            <a:extLst>
              <a:ext uri="{FF2B5EF4-FFF2-40B4-BE49-F238E27FC236}">
                <a16:creationId xmlns:a16="http://schemas.microsoft.com/office/drawing/2014/main" id="{F30293EC-A242-3250-A357-323870C6973B}"/>
              </a:ext>
            </a:extLst>
          </p:cNvPr>
          <p:cNvSpPr/>
          <p:nvPr/>
        </p:nvSpPr>
        <p:spPr>
          <a:xfrm>
            <a:off x="6520070" y="4391670"/>
            <a:ext cx="3823252" cy="670661"/>
          </a:xfrm>
          <a:prstGeom prst="wedgeRectCallout">
            <a:avLst>
              <a:gd name="adj1" fmla="val -58268"/>
              <a:gd name="adj2" fmla="val -49544"/>
            </a:avLst>
          </a:prstGeom>
          <a:solidFill>
            <a:schemeClr val="accent6">
              <a:lumMod val="75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+mj-lt"/>
              </a:rPr>
              <a:t>겹쳐진 의뢰서위로 마우스 포인터를 가져다 대면</a:t>
            </a:r>
            <a:endParaRPr lang="en-US" altLang="ko-KR" sz="1200" dirty="0">
              <a:latin typeface="+mj-lt"/>
            </a:endParaRPr>
          </a:p>
          <a:p>
            <a:pPr algn="ctr"/>
            <a:r>
              <a:rPr lang="ko-KR" altLang="en-US" sz="1200" dirty="0">
                <a:latin typeface="+mj-lt"/>
              </a:rPr>
              <a:t>해당 의뢰서가 하이라이트 된다</a:t>
            </a:r>
            <a:r>
              <a:rPr lang="en-US" altLang="ko-KR" sz="1200" dirty="0">
                <a:latin typeface="+mj-lt"/>
              </a:rPr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989150-097E-2D56-A514-FD048C5D828E}"/>
              </a:ext>
            </a:extLst>
          </p:cNvPr>
          <p:cNvSpPr txBox="1"/>
          <p:nvPr/>
        </p:nvSpPr>
        <p:spPr>
          <a:xfrm>
            <a:off x="7513362" y="549965"/>
            <a:ext cx="4506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※ UI</a:t>
            </a:r>
            <a:r>
              <a:rPr lang="ko-KR" altLang="en-US" dirty="0">
                <a:solidFill>
                  <a:srgbClr val="FF0000"/>
                </a:solidFill>
              </a:rPr>
              <a:t>의 배치 이미지는 </a:t>
            </a:r>
            <a:r>
              <a:rPr lang="en-US" altLang="ko-KR" dirty="0" err="1">
                <a:solidFill>
                  <a:srgbClr val="FF0000"/>
                </a:solidFill>
              </a:rPr>
              <a:t>UI_image</a:t>
            </a:r>
            <a:r>
              <a:rPr lang="ko-KR" altLang="en-US" dirty="0">
                <a:solidFill>
                  <a:srgbClr val="FF0000"/>
                </a:solidFill>
              </a:rPr>
              <a:t>문서 참고</a:t>
            </a:r>
          </a:p>
        </p:txBody>
      </p:sp>
    </p:spTree>
    <p:extLst>
      <p:ext uri="{BB962C8B-B14F-4D97-AF65-F5344CB8AC3E}">
        <p14:creationId xmlns:p14="http://schemas.microsoft.com/office/powerpoint/2010/main" val="26412396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326</TotalTime>
  <Words>1146</Words>
  <Application>Microsoft Office PowerPoint</Application>
  <PresentationFormat>와이드스크린</PresentationFormat>
  <Paragraphs>178</Paragraphs>
  <Slides>24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27" baseType="lpstr">
      <vt:lpstr>맑은 고딕</vt:lpstr>
      <vt:lpstr>Arial</vt:lpstr>
      <vt:lpstr>Office 테마</vt:lpstr>
      <vt:lpstr>신규 UI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장혁 윤</dc:creator>
  <cp:lastModifiedBy>장혁 윤</cp:lastModifiedBy>
  <cp:revision>53</cp:revision>
  <dcterms:created xsi:type="dcterms:W3CDTF">2025-03-05T22:26:51Z</dcterms:created>
  <dcterms:modified xsi:type="dcterms:W3CDTF">2025-04-03T11:27:23Z</dcterms:modified>
</cp:coreProperties>
</file>